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63" r:id="rId3"/>
    <p:sldId id="257" r:id="rId4"/>
    <p:sldId id="264" r:id="rId5"/>
    <p:sldId id="267" r:id="rId6"/>
    <p:sldId id="258" r:id="rId7"/>
    <p:sldId id="259" r:id="rId8"/>
    <p:sldId id="260" r:id="rId9"/>
    <p:sldId id="333" r:id="rId10"/>
    <p:sldId id="261" r:id="rId11"/>
    <p:sldId id="334" r:id="rId12"/>
    <p:sldId id="265" r:id="rId13"/>
    <p:sldId id="266" r:id="rId14"/>
    <p:sldId id="262" r:id="rId15"/>
    <p:sldId id="268" r:id="rId16"/>
    <p:sldId id="269" r:id="rId17"/>
    <p:sldId id="270" r:id="rId18"/>
    <p:sldId id="282" r:id="rId19"/>
    <p:sldId id="271" r:id="rId20"/>
    <p:sldId id="272" r:id="rId21"/>
    <p:sldId id="273" r:id="rId22"/>
    <p:sldId id="274" r:id="rId23"/>
    <p:sldId id="279" r:id="rId24"/>
    <p:sldId id="280" r:id="rId25"/>
    <p:sldId id="275" r:id="rId26"/>
    <p:sldId id="324" r:id="rId27"/>
    <p:sldId id="322" r:id="rId28"/>
    <p:sldId id="276" r:id="rId29"/>
    <p:sldId id="331" r:id="rId30"/>
    <p:sldId id="277" r:id="rId31"/>
    <p:sldId id="278" r:id="rId32"/>
    <p:sldId id="281" r:id="rId33"/>
    <p:sldId id="283" r:id="rId34"/>
    <p:sldId id="284" r:id="rId35"/>
    <p:sldId id="332" r:id="rId36"/>
    <p:sldId id="285" r:id="rId37"/>
    <p:sldId id="286" r:id="rId38"/>
    <p:sldId id="289" r:id="rId39"/>
    <p:sldId id="287" r:id="rId40"/>
    <p:sldId id="288" r:id="rId41"/>
    <p:sldId id="290" r:id="rId42"/>
    <p:sldId id="327" r:id="rId43"/>
    <p:sldId id="291" r:id="rId44"/>
    <p:sldId id="292" r:id="rId45"/>
    <p:sldId id="293" r:id="rId46"/>
    <p:sldId id="294" r:id="rId47"/>
    <p:sldId id="301" r:id="rId48"/>
    <p:sldId id="335" r:id="rId49"/>
    <p:sldId id="336" r:id="rId50"/>
    <p:sldId id="295" r:id="rId51"/>
    <p:sldId id="304" r:id="rId52"/>
    <p:sldId id="308" r:id="rId53"/>
    <p:sldId id="296" r:id="rId54"/>
    <p:sldId id="299" r:id="rId55"/>
    <p:sldId id="300" r:id="rId56"/>
    <p:sldId id="302" r:id="rId57"/>
    <p:sldId id="303" r:id="rId58"/>
    <p:sldId id="305" r:id="rId59"/>
    <p:sldId id="311" r:id="rId60"/>
    <p:sldId id="306" r:id="rId61"/>
    <p:sldId id="309" r:id="rId62"/>
    <p:sldId id="310" r:id="rId63"/>
    <p:sldId id="312" r:id="rId64"/>
    <p:sldId id="313" r:id="rId65"/>
    <p:sldId id="314" r:id="rId66"/>
    <p:sldId id="315" r:id="rId67"/>
    <p:sldId id="316" r:id="rId68"/>
    <p:sldId id="326" r:id="rId69"/>
    <p:sldId id="325" r:id="rId70"/>
    <p:sldId id="337" r:id="rId71"/>
    <p:sldId id="317" r:id="rId72"/>
    <p:sldId id="329" r:id="rId73"/>
    <p:sldId id="330" r:id="rId74"/>
    <p:sldId id="328" r:id="rId75"/>
    <p:sldId id="318" r:id="rId76"/>
    <p:sldId id="338" r:id="rId77"/>
    <p:sldId id="339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FF00"/>
    <a:srgbClr val="CC0000"/>
    <a:srgbClr val="0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117" d="100"/>
          <a:sy n="117" d="100"/>
        </p:scale>
        <p:origin x="1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BF95588-CF53-E360-A9A7-3BA9D1F807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36F9DD5F-403C-DC14-CF8D-3D9E8BA7604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0F6948A0-F19C-C6EE-76DD-71D6C77D3D6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6F44715D-D9E5-2A07-667D-0651D47B27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15718" name="Rectangle 6">
            <a:extLst>
              <a:ext uri="{FF2B5EF4-FFF2-40B4-BE49-F238E27FC236}">
                <a16:creationId xmlns:a16="http://schemas.microsoft.com/office/drawing/2014/main" id="{26A9DCDD-F9F2-D4F2-4020-5095D94ED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15719" name="Rectangle 7">
            <a:extLst>
              <a:ext uri="{FF2B5EF4-FFF2-40B4-BE49-F238E27FC236}">
                <a16:creationId xmlns:a16="http://schemas.microsoft.com/office/drawing/2014/main" id="{ADFE28C3-4A27-BC6F-F781-D7EFA7E93A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0D155C-C037-4A25-ADCF-725887CDE94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FC2D59-A26C-8EE9-F46B-9EAC202DEC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E399D-73B9-4E0C-9175-C01361132EA8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41FAC5D6-892D-CB2D-B0E2-D87A0A4B62D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B462A24-8131-C1F8-9D6C-CCD052794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50DA6B-091C-1266-C0BC-F9C2F144C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78ABD-59DE-401A-8A18-4B9BCC40DDE0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97989F2-0E79-20D1-7340-8B6DF8BADDC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A81601FC-5CE9-B3A0-2109-EDBBDBD35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A908EC6-933E-EC0A-4D39-AB850D3D3D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CF0F8-EDE2-45EC-899B-79A98BA50895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F88CDCCA-68C0-95A4-7EAA-352406AB7A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0494C20-9663-869C-08A6-DF8F1E8B7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FECA61-0103-958C-D514-467140072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3B51F-6EA5-4833-9819-7F9506EC7946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F7A3B14-52B7-5738-F632-F5AA9CF186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831B421F-747E-AC11-7E98-D9819C1C5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5C51A8-E848-1473-9C35-9D0F003F6C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FB006-1757-4942-9504-EC5F8C33CF30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DD1E8C30-6EC6-C5D4-C70B-E7642F608AA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22658E38-5D99-9226-DC16-3D25D3F45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263D78C-4162-6F37-115A-6D659ED942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C3980-4596-440E-8F45-42B78A1C309B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67310A45-18CE-7E2C-D6EC-6A51CF9E7F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5C3D4586-B355-272F-D19B-8AE29F041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8D23628-5282-561C-AF64-C2188AD28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77102-76F3-42C8-A612-7FD99DAEA16C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BBE81940-09FE-A303-B512-C4E9D6BCDA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1D5FF0AD-4DEC-310E-2424-D60D6D88A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1013E65-88F2-7F1C-E188-9AC05010AC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4379B-260E-4217-B473-64A7D520CCA6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8E6BA6AF-B70C-B79E-6AF6-24F54DBAA4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0A8AFDDF-B3DD-6A1D-EDD6-B57C7B59C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3E7C29-5123-01B1-7F5F-36C40F756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94A10-2D2E-4712-9477-11805A0AADB5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DE2969B6-A166-BA1D-6E21-5750A601DE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46C5CD1A-9B62-8A6F-058A-DB4B29FBB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F6991D-7B42-46A7-34B8-15DFE6EA4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50155-3FDC-45DC-8779-D53628BD7873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0AB22D7F-52D0-DB1D-271B-98084AA3C6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3E6DA9F-CDED-8674-AEB3-506029B6B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FA812C3-A0B9-57A9-DF05-70017705E8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48140-3A34-45E2-B02F-F91EC1E90FAA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DE4C2709-64D4-F6A1-9742-7A560B3861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16C84CDF-6084-131E-753D-AE8587123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D4D31D-E5FC-4254-57AA-6D9E928A3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27553-1C4B-4524-94CD-11379DFA1E84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0B31BEAF-74C8-3F1D-7FC3-F12B2A9930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E0CE166C-9B1D-7ED6-05F9-09C1B4209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64CBB92-4FF7-7E3E-FCC9-046F1D0BBF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AA759-0867-45B3-8C72-2D46AFE85DFC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40FAB33-70B9-A402-5D1E-4591E8C39D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AE52C924-0B76-003F-DC6F-C0CE17F7C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2253D02-A979-92C7-5821-FD55675D3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5DE616-497C-41E9-A64C-381CA0721F70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1216DF3-5458-DCEC-66AE-4C1C042DBA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064E491-C9A1-5858-018D-725C12E84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50ECE47-E8F3-38D4-B62B-206D58C89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B5E51-8452-4E90-B117-D4F5A74A22EA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603865C6-E58B-6102-AE11-F33AC0DC63C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88E56AB1-2D2F-0461-6187-24068566E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FB71D7E-EA76-4199-8EE4-6D1897FC09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10A18-F8BB-4D48-8841-C750641BEF12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243E2D21-61C6-B330-45C1-01177498CA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81AB5F5-EE21-14F2-078C-47B021137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E827916-A7E2-61FB-44B2-B9E90B549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AA385-89D0-455A-AD83-4E4B8CDE8EF3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6C2AB0CD-B610-1D57-31CE-DACCCCA1629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23FBE070-0C2F-4295-A510-B36B305BD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D1C2F0-9D7B-D1F7-8B31-351531F107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3B9F1-AE90-4D99-9266-E5BCFA94D675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86E34552-7475-54B9-6C8E-CF9331EC1EC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B0AB8FD4-0B4B-A65E-15D7-916B52D00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7A3D423-080E-090E-1A76-A54CCE228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30280C-DCA4-47AD-A518-72FE2FC228F2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C1A9DEDF-E96D-AA3C-5E01-03C799C15F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71069CE-BC0F-B942-DDB9-2CA9C075C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93789F-A7E1-9534-B871-1843E94D67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530F6-53B0-4A46-9B9F-3B624CAF3E12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3A9B44E-8E5A-3B92-D83C-06EFFA03C7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02FF0594-9EB9-2963-CA26-0ACABC864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89B8F1-3B8C-7A28-BCB4-5F73BEDEB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65F39-8F1E-45C8-BC0D-1419642E9001}" type="slidenum">
              <a:rPr lang="en-GB" altLang="en-US"/>
              <a:pPr/>
              <a:t>28</a:t>
            </a:fld>
            <a:endParaRPr lang="en-GB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552A4A76-AB7B-D68C-CCAE-A95B30A1A8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C95BEC51-4FC9-8F06-FECC-15D676DD7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79EADD0-03E1-BD25-F4E7-DA457EF08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F461C-BD91-4A06-AFF5-EA80878C26B1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76D5A6F7-C08C-139D-83C9-419D411AF3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2196117-E0E4-2D5B-FA34-C4A00C737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3064D81-2CC3-5368-87C6-0C388D4114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7FA68-574E-4C2B-8E86-9FFA017777B8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0321CD75-CF11-1349-825B-48A323BBEF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4DB1A6F-92F6-F7E2-7621-ADE16117A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3920F63-3EBA-F0D7-2518-CE0679A5A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9A47F-A57D-40DB-808D-89A9A45CF657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1FFE8918-ACF6-FC82-867F-DC3B470A93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063B94E6-C7D5-E14C-68AC-E87E8D62A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FC969CE-0AE7-5EAD-23C7-75DF1584C2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EFCD98-C3E9-4B37-A810-1580BC53F513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B61492C6-3B6D-DECE-A4E1-D90D60730C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CC8AF771-25FB-7FDD-9CEB-875B38ABC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4AE89C0-03C9-06D6-57BA-D9EC527664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FA6C4-41D2-4248-8D0E-D11ADC87BF02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585DAD9-2304-FE69-26A8-BAE179F57B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486C5DBA-262B-F09D-AAD5-A4D053F8E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711BEF8-6F06-19C1-2B75-01FDAF81FA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1F6821-5362-47E4-9AAE-FD83458F207A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AA7661E1-02DD-C9C5-5BFC-1F0FB34F3A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A81410DF-6AB5-6B51-71AB-5EC7B75CF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E3FA8C6-73DD-0CC7-CBAD-2D7F486596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3CFB4-4B92-493F-A2B7-FC6FB014F19D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35400D8E-83F2-1112-A264-FEC24BDAF2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55194FDC-E18C-2083-52C2-5A68F279C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30F8DD-FC39-418B-EA52-B54BEC9E0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1A1D3-672D-4695-933B-72BCEBD6C051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DE32999D-FC3B-3998-241C-A4A2D7F3DB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34D6585-D674-7C44-B1E3-DBBC20B3E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30CEEBB-F2C1-A5BB-1ADA-C77EF3618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DCE95-FE43-483A-98FD-DBE68C84BBFC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1D5624F8-AC5F-A0B6-D5C3-CA41DA64D6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08D267E3-350A-8A18-78C8-7858AD9C7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768B1D-5303-0523-478C-582D439BE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41EEC-B7EC-46F4-82AF-83B0D42D9BDD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74091596-3F92-4558-F91D-EC608998C6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9F9434F1-8879-FECC-8437-85DB0788E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BB1DE62-9237-905F-A6C1-455E2C0B30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4B5EE4-1D1A-485E-9A3C-381B11AB7147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C77C757-308A-FD3D-8E6C-E5C8D682709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12E4CDA6-BA9C-AACB-25D5-D54D7108C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1FED71-AD64-D618-2A72-E3CE73DB0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89783-51F2-4110-A50D-0017BE62FA2F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6E109055-E12F-258B-12F3-93F0D5A195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DF3C4F5A-4796-7F28-4777-99C723A56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3C845F9-7E75-E96F-30D0-2245707FA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17053-D2C0-4072-AF69-BE7DFDE012B3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0C370F8D-10D3-778B-CC3D-B82AD9D3C8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C1882B1-76FF-054E-17A7-88427AC95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78E452A-5D33-01B2-606E-F1F50A169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807A5-E8A4-4248-A90A-C7C6377BCED4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1AA4FBC-92DE-942D-B41C-E0235ED51F5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381EF011-7A19-F1C9-A87C-A224232D8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1C4E8B9-7298-08EA-A4E9-AF1ABAC4F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9F574F-5877-464C-B757-45608F5AAD49}" type="slidenum">
              <a:rPr lang="en-GB" altLang="en-US"/>
              <a:pPr/>
              <a:t>41</a:t>
            </a:fld>
            <a:endParaRPr lang="en-GB" alt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B0807480-A06B-1C94-315B-015B786F81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22484AF4-4556-5FC8-03A3-89F6B4DCB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E708AF-7A86-C04C-1AA7-DE54CFD65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C008A-8DC5-46AB-A5EE-AE51CCEFDBD0}" type="slidenum">
              <a:rPr lang="en-GB" altLang="en-US"/>
              <a:pPr/>
              <a:t>42</a:t>
            </a:fld>
            <a:endParaRPr lang="en-GB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FBA17AD2-1DF3-E36F-1B3B-619004EB27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612FBE23-C9A4-18D6-88F1-E683795EB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3B6B0FA-D4DD-4EC3-172D-0C223839D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111F9-B9F5-41FB-B8EA-A3AC432B7C52}" type="slidenum">
              <a:rPr lang="en-GB" altLang="en-US"/>
              <a:pPr/>
              <a:t>43</a:t>
            </a:fld>
            <a:endParaRPr lang="en-GB" altLang="en-US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882EB30-A5D5-C5C2-4D13-903025FCAA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BAEF44CE-BBCB-AFDB-79FF-9950B9D07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8D20DCA-5E3A-FF77-0DF4-B394CE0A86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97B20-A650-409F-85CF-F4F26827753C}" type="slidenum">
              <a:rPr lang="en-GB" altLang="en-US"/>
              <a:pPr/>
              <a:t>44</a:t>
            </a:fld>
            <a:endParaRPr lang="en-GB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BC325AF0-6616-63F0-66F3-374EAE33AC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C6E11903-628C-22DD-6B83-CB382221D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1B9172-ADFE-37C9-E4EE-764E239E7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B33A6-607E-4DC7-812A-3F23F281A0C6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217F3F4E-EB3E-7422-9D21-C5AD4573F0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64D5EF1-00FF-859B-E415-73061AFA7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9291886-E27F-3466-C205-6AB4E51971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D5F4C-6E39-4D88-8FB5-7D7776B7B6B5}" type="slidenum">
              <a:rPr lang="en-GB" altLang="en-US"/>
              <a:pPr/>
              <a:t>46</a:t>
            </a:fld>
            <a:endParaRPr lang="en-GB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F3F2D85-D081-5ED9-5419-BD71E7C9E1D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AED3518B-8CF0-839C-15BC-0C8200D12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653845B-88A8-83DF-BE29-C9E76302A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AEC37-C8B2-448E-A2D5-F3302E6263E5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D4C9E421-E148-6D22-8CE2-7268264E80C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D1608E72-D268-1C5B-047B-01FE81001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FECB872-3A1A-6BD6-C5C2-91824A52A6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C2CB0-42B6-4B4A-BDA2-23B83483B06B}" type="slidenum">
              <a:rPr lang="en-GB" altLang="en-US"/>
              <a:pPr/>
              <a:t>48</a:t>
            </a:fld>
            <a:endParaRPr lang="en-GB" altLang="en-US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0A0A1D10-56DD-4182-8C71-5CA893B68E7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9A85D6A5-65E5-23FB-B127-20BB2076D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0BD2923-A3D8-1E34-5A33-D55692D10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DAD05-F5C7-4C92-A569-4CAB3C8B2621}" type="slidenum">
              <a:rPr lang="en-GB" altLang="en-US"/>
              <a:pPr/>
              <a:t>49</a:t>
            </a:fld>
            <a:endParaRPr lang="en-GB" altLang="en-US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5C20DDCB-7901-3C72-1B79-A98E178DCA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410ED3D-5479-AF81-5BFC-C98718E36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48803FB-43D3-B59A-5410-17C942510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C7B72-A73C-4267-A174-3113FD69207C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ACE2F7C1-1F1F-AAE8-5D76-8C5921D85C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050B8F82-5C5A-C51C-EB83-5DE6DF6B5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A0E469-75F4-AB41-C39F-04F1AFBE6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8A7DF-FF22-4C27-AE5B-D9547DA277D5}" type="slidenum">
              <a:rPr lang="en-GB" altLang="en-US"/>
              <a:pPr/>
              <a:t>50</a:t>
            </a:fld>
            <a:endParaRPr lang="en-GB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CFD26E9B-54B0-9795-A972-2152987FAF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5854B4AE-61DC-9DF9-F4D1-8703DE870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58AC5E9-FA42-8A36-60E5-F990F3EAD5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F81CB5-0A69-4A53-B247-8494762C3CD4}" type="slidenum">
              <a:rPr lang="en-GB" altLang="en-US"/>
              <a:pPr/>
              <a:t>51</a:t>
            </a:fld>
            <a:endParaRPr lang="en-GB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E50EAC28-523A-512F-E4F5-3E7A7AFB69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C78D81B5-0238-08BC-4A93-3B5285632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A29F137-65C8-9926-68EE-73D71E9E6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028AF-F2E0-48E3-81DA-F78328DB6889}" type="slidenum">
              <a:rPr lang="en-GB" altLang="en-US"/>
              <a:pPr/>
              <a:t>52</a:t>
            </a:fld>
            <a:endParaRPr lang="en-GB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6CCB53E5-68D2-6275-2DE3-C282B5B77CB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F12A5FD4-DDD0-0950-F638-DA3651886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F13D61-E466-6120-C8BB-01AF1C08A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A72DDE-C1DD-49CF-B782-BBE3FBCA9AD5}" type="slidenum">
              <a:rPr lang="en-GB" altLang="en-US"/>
              <a:pPr/>
              <a:t>53</a:t>
            </a:fld>
            <a:endParaRPr lang="en-GB" altLang="en-US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A6EE8784-9B63-68B6-A63E-D344C72771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2ED5A5F6-70F5-9BC3-E214-86326197B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E3DE329-6F72-78A4-9ED3-8DD0B66EC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9AA78-EB06-4D78-B9A8-84042717C57E}" type="slidenum">
              <a:rPr lang="en-GB" altLang="en-US"/>
              <a:pPr/>
              <a:t>54</a:t>
            </a:fld>
            <a:endParaRPr lang="en-GB" altLang="en-US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273757CA-7ECB-3790-FED6-10A07F3028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6E73D377-8F3C-98F2-8E85-63A1FF5B4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1D3DB0-0DE0-1887-1088-9A3009793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4235CE-3B0F-4A1E-88CC-C5A12A422FDC}" type="slidenum">
              <a:rPr lang="en-GB" altLang="en-US"/>
              <a:pPr/>
              <a:t>55</a:t>
            </a:fld>
            <a:endParaRPr lang="en-GB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0864AA07-110B-990C-CC81-38458FC4B9F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499B765A-9945-543E-8616-3CE19920E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48F5D3-5347-3F82-130D-24A30557C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7F0DD-DC8A-4DDF-ADBD-FF29B0DB3AEE}" type="slidenum">
              <a:rPr lang="en-GB" altLang="en-US"/>
              <a:pPr/>
              <a:t>56</a:t>
            </a:fld>
            <a:endParaRPr lang="en-GB" altLang="en-US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EB436729-3B4B-62B6-9667-187946533F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3ACBB370-D0E3-7EE1-AF36-BDA5D1690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14C5476-0F4B-8CD6-82BF-951F5CD38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D926C-E141-47E3-9813-64061C65B36B}" type="slidenum">
              <a:rPr lang="en-GB" altLang="en-US"/>
              <a:pPr/>
              <a:t>57</a:t>
            </a:fld>
            <a:endParaRPr lang="en-GB" altLang="en-US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56B32C2E-CB43-9D52-0DF5-2CD4B4531C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84E678CA-AF45-15A5-73CF-1B46D8ED0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74DE024-4E0C-2968-7A80-6253D9821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025F4B-F653-416A-90CE-C2C20F943326}" type="slidenum">
              <a:rPr lang="en-GB" altLang="en-US"/>
              <a:pPr/>
              <a:t>58</a:t>
            </a:fld>
            <a:endParaRPr lang="en-GB" altLang="en-US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CF0D0214-E174-A3FB-4051-3B2CE1D57E8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A35D847-BF6F-61B1-BC45-A89F18908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96FB137-D7AD-50C8-A1F0-E74FD3C2B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99726-457F-4001-B7DE-DA2A261BB805}" type="slidenum">
              <a:rPr lang="en-GB" altLang="en-US"/>
              <a:pPr/>
              <a:t>59</a:t>
            </a:fld>
            <a:endParaRPr lang="en-GB" altLang="en-US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1AD97ABB-848E-389B-BFA3-8BD1388396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7ED37BA3-6C74-EA0C-240D-30D63CD83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1B8E485-ADA6-7B21-9065-248CFA58BB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D32E3-8B73-4AA6-A5CC-46ED280E6B1C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F7D9EE0D-3BA7-B207-D2CF-3C591A15C0F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1C84AB1-B0A9-E489-2A3A-1FEC353A4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8AB1F4A-501C-8B76-C6A7-363226A93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13B6F-EC60-4C48-A0EE-7B0D32FF786C}" type="slidenum">
              <a:rPr lang="en-GB" altLang="en-US"/>
              <a:pPr/>
              <a:t>60</a:t>
            </a:fld>
            <a:endParaRPr lang="en-GB" altLang="en-US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2EF81862-5B3D-F69E-4C8B-047C4B627C8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253F5EB8-9A0E-CE77-8847-BFF01473C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0D32786-9BE1-E445-FFD5-D0359B5C2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B2D13-052E-4583-9999-6F905CA37B91}" type="slidenum">
              <a:rPr lang="en-GB" altLang="en-US"/>
              <a:pPr/>
              <a:t>61</a:t>
            </a:fld>
            <a:endParaRPr lang="en-GB" altLang="en-US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F78F51D4-DDB8-DBE2-7962-19D55FDE69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337EDDC8-EF70-B79F-63D2-F5789D003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52B2EF-F3A3-B15D-4B5B-B0F6495F15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34B3C-8FAD-43A8-A8CD-F1607D397362}" type="slidenum">
              <a:rPr lang="en-GB" altLang="en-US"/>
              <a:pPr/>
              <a:t>62</a:t>
            </a:fld>
            <a:endParaRPr lang="en-GB" altLang="en-US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BAED182F-93A2-CAC3-5DCF-A7BB51C6C3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3013268F-D176-49A1-1B51-94AA8640D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E428B9-307F-D65D-4576-D1AFCDB51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4C814-DC90-4A61-9B2A-96097A4FF38C}" type="slidenum">
              <a:rPr lang="en-GB" altLang="en-US"/>
              <a:pPr/>
              <a:t>63</a:t>
            </a:fld>
            <a:endParaRPr lang="en-GB" altLang="en-US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A2E4216F-E2F6-61AB-096E-F64F02176D2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60B04ADB-A440-C582-0E36-228102B01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B66D6E0-4DB5-73D8-240F-AB97C28EC6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ACF51-AF80-4F6C-A7CD-73F29888C0B1}" type="slidenum">
              <a:rPr lang="en-GB" altLang="en-US"/>
              <a:pPr/>
              <a:t>64</a:t>
            </a:fld>
            <a:endParaRPr lang="en-GB" altLang="en-US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68DF02D7-DD18-1227-4B76-DEF290FDB4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9D1D2087-74A5-A567-3314-971A3E26E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5CCEF53-9AED-F860-6063-288AB869CD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9D7BE-0769-48FA-AC85-34A77D82E495}" type="slidenum">
              <a:rPr lang="en-GB" altLang="en-US"/>
              <a:pPr/>
              <a:t>65</a:t>
            </a:fld>
            <a:endParaRPr lang="en-GB" altLang="en-US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4A5FEEC0-DED5-E2B9-F841-58511890F36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B9E084CA-A536-80B4-9342-4A911E580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0BAF32D-0C49-5A8E-7ED9-2F40B6A22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66AB5-FA8E-47DD-845C-CD519B2EF58C}" type="slidenum">
              <a:rPr lang="en-GB" altLang="en-US"/>
              <a:pPr/>
              <a:t>66</a:t>
            </a:fld>
            <a:endParaRPr lang="en-GB" altLang="en-US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418816A1-D2A5-64E6-345F-8D5F14C5059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ACDB1B0-0407-E188-5DFB-061EE6C6A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F76298-0F1F-868B-7493-CDD2B80339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0715F-4DE7-4DCA-8DC3-6A748D9EA1B2}" type="slidenum">
              <a:rPr lang="en-GB" altLang="en-US"/>
              <a:pPr/>
              <a:t>67</a:t>
            </a:fld>
            <a:endParaRPr lang="en-GB" altLang="en-US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70E3B149-F83E-F24E-FE55-3CAA50DE7B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9BDB99E6-BDEE-E39B-9612-5C297862A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65C7AA3-A242-2BDC-E1ED-119D9C1722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6EF97-D6C7-4C5F-8024-5D7FEC2FE005}" type="slidenum">
              <a:rPr lang="en-GB" altLang="en-US"/>
              <a:pPr/>
              <a:t>68</a:t>
            </a:fld>
            <a:endParaRPr lang="en-GB" altLang="en-US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B67E532F-003A-25CA-8BED-4C94487BA6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8B615C40-12D8-064E-0DBE-67E18A49B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A0BF9E-F02F-AB2C-18B6-D4D512219D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F6240-AB17-452E-8417-85EDB45B0262}" type="slidenum">
              <a:rPr lang="en-GB" altLang="en-US"/>
              <a:pPr/>
              <a:t>69</a:t>
            </a:fld>
            <a:endParaRPr lang="en-GB" altLang="en-US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9FA81A0E-845A-44AD-907C-AA8F36F34B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F03553DF-0E10-DE63-E7F2-2D531E22C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C641A7B-4BFF-34F7-B68F-9C3E10BD7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BD050-DC90-49B8-B557-920C0802349B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A24D4C6-8A6C-7EE5-0ACA-8B627E6B850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E72FD56-A1EC-2786-83DF-7AAC71A14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AA8C338-1529-9447-7806-CC25CD412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C4F01-4291-4A7D-81D9-264723A5C0E5}" type="slidenum">
              <a:rPr lang="en-GB" altLang="en-US"/>
              <a:pPr/>
              <a:t>70</a:t>
            </a:fld>
            <a:endParaRPr lang="en-GB" altLang="en-US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12476CF7-5387-2182-9DF7-3881FF4BD99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AFE65908-671A-C2D3-F913-00FA6BE5D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371EDB1-BE73-87AB-5DEC-ED33B5D3D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61D55-B3FB-4390-BDD5-CE4263E021BD}" type="slidenum">
              <a:rPr lang="en-GB" altLang="en-US"/>
              <a:pPr/>
              <a:t>71</a:t>
            </a:fld>
            <a:endParaRPr lang="en-GB" altLang="en-US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E1B5681D-ABF9-EB18-D6E8-BFAC4637B88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25F471F2-7100-EBD5-2C24-8F139DC65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E10EDB-9424-1274-BC54-DC3F78840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C6AAE-ECED-4272-A714-610843368D74}" type="slidenum">
              <a:rPr lang="en-GB" altLang="en-US"/>
              <a:pPr/>
              <a:t>72</a:t>
            </a:fld>
            <a:endParaRPr lang="en-GB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DC17A420-C443-0977-D49D-C35C05D2285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7CD7079E-7BC9-972C-AB77-53C31350B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40BC056-312A-2403-CE4A-0BFB18941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CAE13-49C6-48F2-BF8A-1B352D7E8CDE}" type="slidenum">
              <a:rPr lang="en-GB" altLang="en-US"/>
              <a:pPr/>
              <a:t>73</a:t>
            </a:fld>
            <a:endParaRPr lang="en-GB" altLang="en-US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BB5FEE7B-0314-2B52-7CD0-5AF1B6BB19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CF77AEBB-9A7F-B55B-B2A0-CF2F26CAD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E2DAD42-13B3-8995-F676-5ABA99D800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2BA21-8405-4258-86FB-3E3D35851902}" type="slidenum">
              <a:rPr lang="en-GB" altLang="en-US"/>
              <a:pPr/>
              <a:t>74</a:t>
            </a:fld>
            <a:endParaRPr lang="en-GB" altLang="en-US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36E0AD4E-4192-A7B9-5CF0-DD90BA54D9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F2899625-47F9-FCB9-C224-3D95AA5CE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8D8356-E68C-6F83-685A-5D485856D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6386B9-82E9-4409-9401-5BE0668637B1}" type="slidenum">
              <a:rPr lang="en-GB" altLang="en-US"/>
              <a:pPr/>
              <a:t>75</a:t>
            </a:fld>
            <a:endParaRPr lang="en-GB" altLang="en-US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58B11298-C8CA-BF25-8B02-8204E079394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1EB0BD8D-F66C-7DD7-8D03-2DD837EA0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CD5B65B-F002-BCE8-AA39-AD21B14E6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8691F-6004-4D4F-8886-E6E9BDA5CAD6}" type="slidenum">
              <a:rPr lang="en-GB" altLang="en-US"/>
              <a:pPr/>
              <a:t>76</a:t>
            </a:fld>
            <a:endParaRPr lang="en-GB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78EA9712-23A5-50DD-5745-61261E6D4D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41CE05D5-24DE-0CE5-901C-6778F1B15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181330-2467-EAD9-07AD-7F2FEF775C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267CC-CCB0-4331-91B0-6139A3CBB98E}" type="slidenum">
              <a:rPr lang="en-GB" altLang="en-US"/>
              <a:pPr/>
              <a:t>77</a:t>
            </a:fld>
            <a:endParaRPr lang="en-GB" altLang="en-US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9C42121E-2E7C-3D3F-0FED-06D517CA79C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263749C6-6D59-D772-0965-6E7D1E73F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48614CB-FAA9-E43D-5EF1-ADC633A069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9243E-A58D-4EE7-9FE9-338F9CE41BDA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ABFF794E-0819-1CF2-4E23-07DF7F12AB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3C5F8C1-D4F1-59D7-29F5-0D7771F76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CB73E27-1D74-E8BF-5F49-E62E5B8EF6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18ECA-B802-4AB1-8B69-5FE948E03FB7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18B67A08-34C6-FF24-7BD0-5B73E2ED52E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3EFF3419-805C-078E-6B15-635026A70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FC06-8844-2A07-78A7-B90659FCB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F3726-2CE8-ABAD-D63C-1BF057D7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56B9-8924-C84F-EB96-B867FC66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53855-E473-584A-6187-BAB0046D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0F772-DEB4-473B-04A5-F42275B2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9EB68-0CA2-4088-9EE6-B5CEF7B57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22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F299-EF36-8460-7598-5C17C0AE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92141-F091-6E1C-F4D3-437C464F8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A5E36-22F3-6A58-CE1F-3ED002E7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9AE68-8282-3490-6A23-6AAAFCD7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61096-24B6-5D51-A6B2-E3C2CE23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E2504-0993-48CE-9D45-868D8520B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18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E8CB2-87E9-CE5D-FBB6-9FB403FAC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69186-2C01-5365-441E-F5E26FBF9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1781-67A9-54A0-EAE0-CE3BA0B06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611F1-B797-022D-B1DC-A4D9AEA4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EA0A-2F01-97B7-99DD-EA004B8B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B8540-C54A-49AC-A873-A5DCD59DF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7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0CB4-1C6D-12A2-4C75-AA30678A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C165-435F-459D-C4AC-858C577B9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CB0E-108E-1B7F-3A68-0FEB95D6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E205E-3274-652C-B002-8DC146FC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25589-5163-20EE-A373-8B15E0CE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B9AD5-8A5B-4073-A6A9-592B8FE452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22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8431-332E-837D-A8E9-063B9841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727B3-80A9-E687-EC37-DDAA9594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305FE-9773-E24F-F933-FAE9968B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F0A1C-C659-52D6-25BA-FF40E14E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DA243-36D7-5B1D-128C-F237C06F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49BE-C0E2-4420-9F8B-C52A12544E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79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3B64-2AB0-5A15-3B59-2E57DDA6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2576-A952-A778-1BDE-7B9123E2D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6AAB9-FF99-4035-EB83-2E931323C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17848-98FC-C8D7-300D-8834EE00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705E6-54BE-31C2-C474-86276F18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BB7C9-7E93-DCED-ED9C-BC15AA50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81916-08C9-433C-AF1D-F769AEF04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47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70E0-66E1-04F2-AB75-D06FDD6F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4808-94D6-1667-D0F0-EC739DEEE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1C900-DF8B-6E71-E2D3-0474AF1EE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44B46-C4AA-9D2B-688A-2B38A6F32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3CC7C-C7FD-6935-7937-4BF43513A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70219-2F3F-FA3D-1A6D-09868F44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D084B-FD83-921B-9AA2-7B3ADA32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5401-2940-8F69-F5AD-4DEE6DA7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2A9FE-913A-404C-9EE4-14ACAAA42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05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A122-E576-C750-D6EB-218EFCF54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48015-B06A-1234-CC43-8CCCD4C3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46185-1630-D044-7C58-E7D95709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C1FE5-732F-3615-207F-16D8AF0A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5D91C-ED5B-4CAB-829B-547B1E778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2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40EA7-01C2-6565-861B-DB00214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63E9F-AE57-D276-499E-30B51208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1F0DD-C69E-3674-9BA2-B4D64A62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A66A0-5D15-4EE1-9B90-378D69C0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82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CEEA-7A4E-2104-DB90-7CF11757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6E437-D20A-3087-97E9-3D140BA4D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5AB60-BA71-122C-1923-5254C62CB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6D649-B1A7-19B0-C987-A301FDFB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DAC28-9588-4534-127B-DA9C4978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B22C8-801C-0927-3B95-4CD26A2F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78A9C-4AB0-46C3-BE13-0F90E01DB4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9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163D-3876-D34A-D0B1-95D94EE8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EC8BA-8FE2-F098-E4C3-21B9BFFA4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A718A-88BE-011E-F3F0-86A34CE35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8B686-25CE-944D-3749-F96E29E4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6035B-F6B5-C13D-E00A-E6CAE28F1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CA9E7-BAA8-D40C-79EA-F84CC078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07E18-D0AF-46D8-962C-F9810521A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44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392F4-9AB6-F875-89AE-05C0FAD8F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02EC0C-D4CB-284E-0C47-818BBA699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901182-4E4B-14A4-A23F-B8591670D9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AA74A9-2FD0-9B87-DAD4-E13F1E843A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6902F4-F5FB-CF55-0722-BFE2DE502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9AF0AD-AC18-4D3E-92C4-DEFC601C45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ofteaching.com/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D856D0A-1412-BC5B-E2D3-0709FED4D5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en-US" altLang="en-US" sz="8000">
                <a:solidFill>
                  <a:srgbClr val="CC3300"/>
                </a:solidFill>
              </a:rPr>
              <a:t>Plate Tectonics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903C75F-CE11-A123-F5A5-7ABF7EC13A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4800">
                <a:solidFill>
                  <a:srgbClr val="000000"/>
                </a:solidFill>
              </a:rPr>
              <a:t>Evolution of the Earth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2EAB491-0686-AD8B-0B17-802E0BCF7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706DB676-A44B-A326-BFCD-399CD946A77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9144000" cy="393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223BA39E-9D47-70F7-92F2-8F76CE02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172200"/>
            <a:ext cx="433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Mt. St. Helen after the eruption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DC3A42A-DD97-DA43-67AE-C09FC01B3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graphicFrame>
        <p:nvGraphicFramePr>
          <p:cNvPr id="106501" name="Object 5">
            <a:hlinkClick r:id="" action="ppaction://ole?verb=0"/>
            <a:extLst>
              <a:ext uri="{FF2B5EF4-FFF2-40B4-BE49-F238E27FC236}">
                <a16:creationId xmlns:a16="http://schemas.microsoft.com/office/drawing/2014/main" id="{C0A179E5-3BED-6165-6B78-A014320B87B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33600" y="1379538"/>
          <a:ext cx="4743450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deo Clip" r:id="rId3" imgW="5057143" imgH="4761905" progId="AVIFile">
                  <p:embed/>
                </p:oleObj>
              </mc:Choice>
              <mc:Fallback>
                <p:oleObj name="Video Clip" r:id="rId3" imgW="5057143" imgH="4761905" progId="AVIFile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379538"/>
                        <a:ext cx="4743450" cy="446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2" name="Text Box 6">
            <a:extLst>
              <a:ext uri="{FF2B5EF4-FFF2-40B4-BE49-F238E27FC236}">
                <a16:creationId xmlns:a16="http://schemas.microsoft.com/office/drawing/2014/main" id="{3B8FED2A-6E89-BCDF-877F-4DB93BF45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72200"/>
            <a:ext cx="6151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Mt. St. Helens begins the rebuilding process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FC57689-33C4-D7B1-C954-3389FE9F7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41F0AD76-4FF5-7378-F6EA-0DAE519C407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3"/>
          <a:stretch>
            <a:fillRect/>
          </a:stretch>
        </p:blipFill>
        <p:spPr>
          <a:xfrm>
            <a:off x="533400" y="1503363"/>
            <a:ext cx="8077200" cy="535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4583667-82B7-CCE7-8756-1E0E49FEE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7E534749-3E1B-8AE3-8AFB-B85ACCD3905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47800"/>
            <a:ext cx="4086225" cy="5211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950A295-5055-EAEE-604B-2245481D4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F37DE982-90C0-1332-FFA1-BA0101BA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9500"/>
            <a:ext cx="86868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03236FFA-9424-460C-BA10-395292E1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524000"/>
            <a:ext cx="17383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rgbClr val="CC0000"/>
                </a:solidFill>
              </a:rPr>
              <a:t>Shield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0ED6515-47DE-7988-2B33-96DC2DA91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Flood basalts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05DD171-F466-C94A-581E-CD4276CF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D13A666-51D8-E42C-7A9F-8ECFFD8C1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298E2462-130B-E695-B0F8-9E802B047E3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7288" y="0"/>
            <a:ext cx="49117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14FAA67-3A69-77EC-6C91-FFA42C72ED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Flood basalts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AA920678-57D4-9D73-0FD7-FC017CE70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71600"/>
            <a:ext cx="612775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Basalt is a type of rock that is</a:t>
            </a:r>
          </a:p>
          <a:p>
            <a:r>
              <a:rPr lang="en-US" altLang="en-US" sz="3600"/>
              <a:t> produced from the mantle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E455782F-A160-593A-071B-9B6F5F89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97163"/>
            <a:ext cx="6172200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1EE6E07A-E81B-6D96-1EC0-A2D080A4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280828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F858010-B461-3A5D-0F3A-97CD76010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 locations</a:t>
            </a:r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82AF08E0-93A3-98E2-AD27-AD50030691B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7" b="17503"/>
          <a:stretch>
            <a:fillRect/>
          </a:stretch>
        </p:blipFill>
        <p:spPr>
          <a:xfrm>
            <a:off x="381000" y="1752600"/>
            <a:ext cx="8534400" cy="4649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ABA33DF-60AA-EE32-98AE-F127B8B7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A150AE17-39B7-8E57-CC36-4B6F42B4F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Earthquakes are a result of motion within the earth.</a:t>
            </a:r>
          </a:p>
          <a:p>
            <a:r>
              <a:rPr lang="en-US" altLang="en-US"/>
              <a:t>This only occurs where the earth is solid and therefore can only occur within about 100 miles of the surface</a:t>
            </a:r>
          </a:p>
          <a:p>
            <a:r>
              <a:rPr lang="en-US" altLang="en-US"/>
              <a:t>Earthquakes provide the best evidence regarding the interior structure of the Earth.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956F9D1-D95D-DE94-E578-A4344C691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4000">
                <a:solidFill>
                  <a:srgbClr val="CC0000"/>
                </a:solidFill>
              </a:rPr>
              <a:t>How do we know anything about the Earth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457DBF8-0482-9524-EF98-FDA3F7622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3600"/>
              <a:t>Interior structure</a:t>
            </a:r>
          </a:p>
          <a:p>
            <a:r>
              <a:rPr lang="en-US" altLang="en-US" sz="3600"/>
              <a:t>Volcanoes and hotspots</a:t>
            </a:r>
          </a:p>
          <a:p>
            <a:r>
              <a:rPr lang="en-US" altLang="en-US" sz="3600"/>
              <a:t>Earthquakes</a:t>
            </a:r>
          </a:p>
          <a:p>
            <a:r>
              <a:rPr lang="en-US" altLang="en-US" sz="3600"/>
              <a:t>Tectonic plates</a:t>
            </a:r>
          </a:p>
          <a:p>
            <a:r>
              <a:rPr lang="en-US" altLang="en-US" sz="3600"/>
              <a:t>Tectonic motion</a:t>
            </a:r>
          </a:p>
          <a:p>
            <a:r>
              <a:rPr lang="en-US" altLang="en-US" sz="3600"/>
              <a:t>Reconstruction of the Earth’s history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7AE7C1A-B359-9587-B405-8DC24DF5E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8BD9BD57-713F-E48A-D871-50E034E71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4020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0C146376-0EC7-7D11-635D-E6370E46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295400"/>
            <a:ext cx="3503612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C484AEF-D06C-3B13-4BC9-66ACC87DE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D3277986-C71B-7718-6C76-90E2D73FCF6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19200"/>
            <a:ext cx="7924800" cy="543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FDD6BA0-B668-4ED0-0A92-B1F5D7671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CFD0FDE1-907A-0D05-CD9A-2E8D2C04F48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7848600" cy="5221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A3647DE-781B-FAAC-A5C6-C449B7061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9BF1A6FA-0160-EC2A-2272-7C707837F64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75" y="1600200"/>
            <a:ext cx="70802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>
            <a:extLst>
              <a:ext uri="{FF2B5EF4-FFF2-40B4-BE49-F238E27FC236}">
                <a16:creationId xmlns:a16="http://schemas.microsoft.com/office/drawing/2014/main" id="{67AB6789-7A76-97E0-0CCF-82D3A8BB096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0"/>
            <a:ext cx="41068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83E603D4-06B3-210E-C6E2-ECFCA9AB6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4E6EE1D-E010-0AA1-038B-8E7508A8F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8D60C5D9-2E15-8759-F2C1-4FF0B81586A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90763"/>
            <a:ext cx="8204200" cy="307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A333F801-DBF4-F3EA-92A0-FA57567FA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93189" name="Picture 5">
            <a:extLst>
              <a:ext uri="{FF2B5EF4-FFF2-40B4-BE49-F238E27FC236}">
                <a16:creationId xmlns:a16="http://schemas.microsoft.com/office/drawing/2014/main" id="{CA57DA7E-5C5E-4F82-261D-506F78438EA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04938"/>
            <a:ext cx="7086600" cy="5314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62BB92F-1528-74C3-D56A-3313E0538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:a16="http://schemas.microsoft.com/office/drawing/2014/main" id="{DDA84749-9D0F-4E70-9818-CCD636EDD32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56"/>
          <a:stretch>
            <a:fillRect/>
          </a:stretch>
        </p:blipFill>
        <p:spPr>
          <a:xfrm>
            <a:off x="762000" y="1447800"/>
            <a:ext cx="7620000" cy="493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4D3E8CE-077A-242D-D295-81DCC7299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2FF75F8-3489-F58E-2301-C377C064015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363788"/>
            <a:ext cx="8026400" cy="299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5">
            <a:extLst>
              <a:ext uri="{FF2B5EF4-FFF2-40B4-BE49-F238E27FC236}">
                <a16:creationId xmlns:a16="http://schemas.microsoft.com/office/drawing/2014/main" id="{F8DDEA35-2E12-C635-BAF9-76D54C916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91200"/>
            <a:ext cx="713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Tidal waves or Tsunamis result when a large section of the sea floor </a:t>
            </a:r>
          </a:p>
          <a:p>
            <a:r>
              <a:rPr lang="en-US" altLang="en-US"/>
              <a:t>suddenly moves and therefore displaces a massive amount of water.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FE35BDE-5778-D386-2E36-5BEE86B04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AE7BAE00-0DA5-51B5-3E4D-CF23DFF52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91200"/>
            <a:ext cx="8210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Tidal waves or Tsunamis result when the low amplitude long wavelength waves</a:t>
            </a:r>
          </a:p>
          <a:p>
            <a:r>
              <a:rPr lang="en-US" altLang="en-US"/>
              <a:t>reach the shallow shoreline and begin to feel the bottom of the sea floor.  This </a:t>
            </a:r>
          </a:p>
          <a:p>
            <a:r>
              <a:rPr lang="en-US" altLang="en-US"/>
              <a:t>Shortens the wavelength and increase the amplitude (height).</a:t>
            </a:r>
          </a:p>
        </p:txBody>
      </p:sp>
      <p:pic>
        <p:nvPicPr>
          <p:cNvPr id="101382" name="Picture 6">
            <a:extLst>
              <a:ext uri="{FF2B5EF4-FFF2-40B4-BE49-F238E27FC236}">
                <a16:creationId xmlns:a16="http://schemas.microsoft.com/office/drawing/2014/main" id="{B47575B2-F773-D616-C7F2-C258D92B631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295400"/>
            <a:ext cx="715327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C2B3CC8-0CD9-CADF-F016-98F354ADC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Interior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43E78DA-79E0-58B5-22BD-534B3602E2F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871538"/>
            <a:ext cx="7772400" cy="598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56ED0818-63A0-B762-D4ED-0A7DA7819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627D4EDE-1CF3-4E4D-F7E7-54A68EA7B89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81470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74D99D96-961D-D014-526D-DD989D8CE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6284913"/>
            <a:ext cx="370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Location of worldwide earthquakes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8DC00E2-AF30-63A8-0E59-EF233DB57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Earthquakes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F4A806BF-AD5B-F5C4-FB06-FD628FABF1A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0"/>
          <a:stretch>
            <a:fillRect/>
          </a:stretch>
        </p:blipFill>
        <p:spPr>
          <a:xfrm>
            <a:off x="152400" y="1295400"/>
            <a:ext cx="8763000" cy="5411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0D6EAFFB-9A6E-2A32-5F65-B69CE7C82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19800"/>
            <a:ext cx="681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Earthquakes by depth.</a:t>
            </a:r>
          </a:p>
          <a:p>
            <a:r>
              <a:rPr lang="en-US" altLang="en-US"/>
              <a:t>Notice that the deep earthquakes occur only at subduction zones.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586B03D-BE5D-9D1B-E602-7B818CCDE1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46085" name="Picture 5">
            <a:extLst>
              <a:ext uri="{FF2B5EF4-FFF2-40B4-BE49-F238E27FC236}">
                <a16:creationId xmlns:a16="http://schemas.microsoft.com/office/drawing/2014/main" id="{82750B34-903E-B1F9-AA0E-3D9CFF72801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88" y="1600200"/>
            <a:ext cx="76406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63D2AEE-A47E-A5F2-2642-56FDA1AFC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714EB70-ED1F-64EB-2FD4-16B42786B0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8229600" cy="4525963"/>
          </a:xfrm>
        </p:spPr>
        <p:txBody>
          <a:bodyPr/>
          <a:lstStyle/>
          <a:p>
            <a:endParaRPr lang="en-GB" altLang="en-US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CC49E903-417A-DA90-FF1E-8E4734BE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80264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72AA8012-674D-83A3-10B8-D013371F0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699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Our first evidence of tectonic motion is based on similar fossils and </a:t>
            </a:r>
          </a:p>
          <a:p>
            <a:r>
              <a:rPr lang="en-US" altLang="en-US"/>
              <a:t>rock types on opposing sides of the ocean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DAE00559-4C45-F9A8-D5B3-CB24CBF38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214FC483-D768-4043-C0C2-EEC61D5BEF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295400"/>
            <a:ext cx="3762375" cy="5562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627596D-B537-D869-9ED0-42FE5C6B6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BC27F1E4-9241-5612-5661-9D22FFFE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895985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Today plate boundaries are determined by examining</a:t>
            </a:r>
          </a:p>
          <a:p>
            <a:r>
              <a:rPr lang="en-US" altLang="en-US" sz="2800"/>
              <a:t> the location of volcanoes and earthquakes.</a:t>
            </a:r>
          </a:p>
          <a:p>
            <a:endParaRPr lang="en-US" altLang="en-US" sz="2800"/>
          </a:p>
          <a:p>
            <a:r>
              <a:rPr lang="en-US" altLang="en-US" sz="2800"/>
              <a:t>Volcanoes result from the friction (heat) of the plates</a:t>
            </a:r>
          </a:p>
          <a:p>
            <a:r>
              <a:rPr lang="en-US" altLang="en-US" sz="2800"/>
              <a:t>motion.</a:t>
            </a:r>
          </a:p>
          <a:p>
            <a:endParaRPr lang="en-US" altLang="en-US" sz="2800"/>
          </a:p>
          <a:p>
            <a:r>
              <a:rPr lang="en-US" altLang="en-US" sz="2800"/>
              <a:t>Earthquakes occur where plate rub against one another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A41B887-6B56-2E29-9C92-6CA76DC87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D1905EA9-E31B-B620-C169-35158B0403D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33600"/>
            <a:ext cx="80264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B5CFB1D7-40CF-837B-FD5E-B786E6029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371600"/>
            <a:ext cx="2079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Volcanoes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558B56B-BCC3-5B5E-6DB7-C3348B8AC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47A6CC54-220D-9399-2C28-6F3ADC09B80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b="20869"/>
          <a:stretch>
            <a:fillRect/>
          </a:stretch>
        </p:blipFill>
        <p:spPr>
          <a:xfrm>
            <a:off x="0" y="1195388"/>
            <a:ext cx="9144000" cy="5468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94865E5-E26D-EE0D-17C9-1C14FAB17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E1086230-AF8A-5510-EF9B-892F56AB1F8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81470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575A45E-32EC-D41F-51F7-A952DB49D4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16A058AE-EBDF-1750-B752-803904DF7D4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11288"/>
            <a:ext cx="8534400" cy="4903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B2AFB78-BF92-6D1F-C738-F723BEE56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Interior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C1EA4CA6-1026-57ED-C398-045F9214A9E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309688"/>
            <a:ext cx="5638800" cy="5548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CD3C968-025D-383A-8A68-95BEB059A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9B7FFA6F-23A0-AC99-DF4A-2EECFF76EB7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8513" y="1371600"/>
            <a:ext cx="4757737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C839781-9AA3-5E0D-3AFB-C9C7CE3F5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id="{F7396057-FD96-BB43-16FF-AE617E300FB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331913"/>
            <a:ext cx="6705600" cy="4814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3" name="Text Box 7">
            <a:extLst>
              <a:ext uri="{FF2B5EF4-FFF2-40B4-BE49-F238E27FC236}">
                <a16:creationId xmlns:a16="http://schemas.microsoft.com/office/drawing/2014/main" id="{0954ED77-7B4C-7171-38B1-0DCB5472D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6200"/>
            <a:ext cx="23145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Another source of</a:t>
            </a:r>
          </a:p>
          <a:p>
            <a:r>
              <a:rPr lang="en-US" altLang="en-US" sz="2000"/>
              <a:t> evidence is based</a:t>
            </a:r>
          </a:p>
          <a:p>
            <a:r>
              <a:rPr lang="en-US" altLang="en-US" sz="2000"/>
              <a:t> on seafloor ages</a:t>
            </a:r>
          </a:p>
          <a:p>
            <a:r>
              <a:rPr lang="en-US" altLang="en-US" sz="2000"/>
              <a:t> which get younger</a:t>
            </a:r>
          </a:p>
          <a:p>
            <a:r>
              <a:rPr lang="en-US" altLang="en-US" sz="2000"/>
              <a:t> as we approach </a:t>
            </a:r>
          </a:p>
          <a:p>
            <a:r>
              <a:rPr lang="en-US" altLang="en-US" sz="2000"/>
              <a:t>sea floor ridges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1DDA3CF6-ECA1-E92F-01E9-F65E5699B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96260" name="Picture 4">
            <a:extLst>
              <a:ext uri="{FF2B5EF4-FFF2-40B4-BE49-F238E27FC236}">
                <a16:creationId xmlns:a16="http://schemas.microsoft.com/office/drawing/2014/main" id="{418C69A0-0D73-4325-9912-2FFE58E4FEF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466850"/>
            <a:ext cx="6400800" cy="539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3" name="Text Box 7">
            <a:extLst>
              <a:ext uri="{FF2B5EF4-FFF2-40B4-BE49-F238E27FC236}">
                <a16:creationId xmlns:a16="http://schemas.microsoft.com/office/drawing/2014/main" id="{8C04811D-C5CA-3D72-BDCE-1B471618E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0"/>
            <a:ext cx="229235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Our final piece of </a:t>
            </a:r>
          </a:p>
          <a:p>
            <a:r>
              <a:rPr lang="en-US" altLang="en-US"/>
              <a:t>evidence is the </a:t>
            </a:r>
          </a:p>
          <a:p>
            <a:r>
              <a:rPr lang="en-US" altLang="en-US"/>
              <a:t>magnetic record </a:t>
            </a:r>
          </a:p>
          <a:p>
            <a:r>
              <a:rPr lang="en-US" altLang="en-US"/>
              <a:t>of the ocean floor.</a:t>
            </a:r>
          </a:p>
          <a:p>
            <a:endParaRPr lang="en-US" altLang="en-US"/>
          </a:p>
          <a:p>
            <a:r>
              <a:rPr lang="en-US" altLang="en-US"/>
              <a:t>This shows the </a:t>
            </a:r>
          </a:p>
          <a:p>
            <a:r>
              <a:rPr lang="en-US" altLang="en-US"/>
              <a:t>pattern of reversal </a:t>
            </a:r>
          </a:p>
          <a:p>
            <a:r>
              <a:rPr lang="en-US" altLang="en-US"/>
              <a:t>and we find a near </a:t>
            </a:r>
          </a:p>
          <a:p>
            <a:r>
              <a:rPr lang="en-US" altLang="en-US"/>
              <a:t>perfect mirror image </a:t>
            </a:r>
          </a:p>
          <a:p>
            <a:r>
              <a:rPr lang="en-US" altLang="en-US"/>
              <a:t>on opposing sides </a:t>
            </a:r>
          </a:p>
          <a:p>
            <a:r>
              <a:rPr lang="en-US" altLang="en-US"/>
              <a:t>of the ridge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6F4DA2E-1308-A0ED-2881-6E61611A35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10FF6389-CE64-65A3-0106-646D6AF50C39}"/>
              </a:ext>
            </a:extLst>
          </p:cNvPr>
          <p:cNvPicPr>
            <a:picLocks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862138"/>
            <a:ext cx="5105400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3B9B8D46-0C70-4510-EE02-51BB0D114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7F7978B0-2887-D462-2E5A-FD554CF0BF26}"/>
              </a:ext>
            </a:extLst>
          </p:cNvPr>
          <p:cNvPicPr>
            <a:picLocks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862138"/>
            <a:ext cx="5105400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CBFBA1B-F19A-17A7-2E5A-DDB5D0561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Tectonic Plates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7C23B30E-4D41-8228-D55A-59D84AD72318}"/>
              </a:ext>
            </a:extLst>
          </p:cNvPr>
          <p:cNvPicPr>
            <a:picLocks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828800"/>
            <a:ext cx="5105400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E49C1C80-A5FC-257F-CB22-C2152BD8F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Composition vs. Motion</a:t>
            </a: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3949D378-1A6E-051C-F09E-3FE9BACBA51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8026400" cy="396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7" name="Text Box 5">
            <a:extLst>
              <a:ext uri="{FF2B5EF4-FFF2-40B4-BE49-F238E27FC236}">
                <a16:creationId xmlns:a16="http://schemas.microsoft.com/office/drawing/2014/main" id="{D6623094-E20B-27AC-3CC0-E47D70F29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8115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We can look at the interior of the Earth based </a:t>
            </a:r>
          </a:p>
          <a:p>
            <a:r>
              <a:rPr lang="en-US" altLang="en-US" sz="2400"/>
              <a:t>on the composition of the rocks or based on the movement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1199542-E62B-A707-5885-2365CB29A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Based on Composition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F32C9D0-9D00-BFCC-7C24-DAD2A7031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CC3300"/>
                </a:solidFill>
              </a:rPr>
              <a:t>Crust</a:t>
            </a:r>
            <a:r>
              <a:rPr lang="en-US" altLang="en-US" sz="2800"/>
              <a:t> – solid, relatively low density silicate rock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CC3300"/>
                </a:solidFill>
              </a:rPr>
              <a:t>Mantle</a:t>
            </a:r>
            <a:r>
              <a:rPr lang="en-US" altLang="en-US" sz="2800"/>
              <a:t> – Semi fluid, denser, mafic (iron and magnesium bearing) rocks</a:t>
            </a: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CC3300"/>
                </a:solidFill>
              </a:rPr>
              <a:t>Core</a:t>
            </a:r>
            <a:r>
              <a:rPr lang="en-US" altLang="en-US" sz="2800"/>
              <a:t> – Liquid then solid iron and nickel with traces of heavier elements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</p:txBody>
      </p:sp>
      <p:pic>
        <p:nvPicPr>
          <p:cNvPr id="67590" name="Picture 6">
            <a:extLst>
              <a:ext uri="{FF2B5EF4-FFF2-40B4-BE49-F238E27FC236}">
                <a16:creationId xmlns:a16="http://schemas.microsoft.com/office/drawing/2014/main" id="{96CB3B8A-5E4B-BA81-86CD-16F0234D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262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Line 8">
            <a:extLst>
              <a:ext uri="{FF2B5EF4-FFF2-40B4-BE49-F238E27FC236}">
                <a16:creationId xmlns:a16="http://schemas.microsoft.com/office/drawing/2014/main" id="{63898E08-D17E-6D57-7AA1-8F42DCC60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2743200"/>
            <a:ext cx="1447800" cy="1752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93" name="Line 9">
            <a:extLst>
              <a:ext uri="{FF2B5EF4-FFF2-40B4-BE49-F238E27FC236}">
                <a16:creationId xmlns:a16="http://schemas.microsoft.com/office/drawing/2014/main" id="{E9582898-0E3C-F8A5-F12F-D1ACD0988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2286000"/>
            <a:ext cx="381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95" name="Line 11">
            <a:extLst>
              <a:ext uri="{FF2B5EF4-FFF2-40B4-BE49-F238E27FC236}">
                <a16:creationId xmlns:a16="http://schemas.microsoft.com/office/drawing/2014/main" id="{FAF334C8-B63D-82F4-6386-02A33550E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286000"/>
            <a:ext cx="0" cy="1371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96" name="Line 12">
            <a:extLst>
              <a:ext uri="{FF2B5EF4-FFF2-40B4-BE49-F238E27FC236}">
                <a16:creationId xmlns:a16="http://schemas.microsoft.com/office/drawing/2014/main" id="{7B7A4E48-9759-4C19-8A20-CC723E1E9D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3048000"/>
            <a:ext cx="5943600" cy="2057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5BDDE7F-FD5A-F88A-146D-290CEBB77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Based on Motion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ACB0884-0907-D2CE-F936-F746D2F29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419600"/>
            <a:ext cx="91440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/>
              <a:t>It turns out that the upper section of the mantle is adhered (stuck to the underside side of the crust to form what we call </a:t>
            </a:r>
            <a:r>
              <a:rPr lang="en-US" altLang="en-US" sz="4000" b="1" u="sng"/>
              <a:t>tectonic plates</a:t>
            </a:r>
          </a:p>
          <a:p>
            <a:pPr>
              <a:lnSpc>
                <a:spcPct val="90000"/>
              </a:lnSpc>
            </a:pPr>
            <a:endParaRPr lang="en-US" altLang="en-US" sz="4000"/>
          </a:p>
        </p:txBody>
      </p:sp>
      <p:pic>
        <p:nvPicPr>
          <p:cNvPr id="107526" name="Picture 6">
            <a:extLst>
              <a:ext uri="{FF2B5EF4-FFF2-40B4-BE49-F238E27FC236}">
                <a16:creationId xmlns:a16="http://schemas.microsoft.com/office/drawing/2014/main" id="{189C3C76-4C30-D267-518B-26106898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262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C1E2E13-4C54-2A3D-D596-9D7CD0175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Plate Types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B022EAD0-4FFF-FA13-6D23-32F9B4AD6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60198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/>
              <a:t>Oceanic plates: basalt</a:t>
            </a:r>
          </a:p>
          <a:p>
            <a:pPr lvl="1">
              <a:lnSpc>
                <a:spcPct val="90000"/>
              </a:lnSpc>
            </a:pPr>
            <a:r>
              <a:rPr lang="en-US" altLang="en-US" sz="3200"/>
              <a:t>Dark (black) and dense rock type composed of silicates, iron and magnesium</a:t>
            </a:r>
          </a:p>
          <a:p>
            <a:pPr>
              <a:lnSpc>
                <a:spcPct val="90000"/>
              </a:lnSpc>
            </a:pPr>
            <a:endParaRPr lang="en-US" altLang="en-US" sz="1600"/>
          </a:p>
          <a:p>
            <a:pPr>
              <a:lnSpc>
                <a:spcPct val="90000"/>
              </a:lnSpc>
            </a:pPr>
            <a:r>
              <a:rPr lang="en-US" altLang="en-US" sz="3600"/>
              <a:t>Continental plates – granite and andesite</a:t>
            </a:r>
          </a:p>
          <a:p>
            <a:pPr lvl="1">
              <a:lnSpc>
                <a:spcPct val="90000"/>
              </a:lnSpc>
            </a:pPr>
            <a:r>
              <a:rPr lang="en-US" altLang="en-US" sz="3200"/>
              <a:t>Light colored (pink, white and gray) and low density rock type composed almost entirely of silicates.</a:t>
            </a:r>
          </a:p>
          <a:p>
            <a:pPr>
              <a:lnSpc>
                <a:spcPct val="90000"/>
              </a:lnSpc>
            </a:pPr>
            <a:endParaRPr lang="en-US" altLang="en-US" sz="3600"/>
          </a:p>
        </p:txBody>
      </p:sp>
      <p:pic>
        <p:nvPicPr>
          <p:cNvPr id="109573" name="Picture 5">
            <a:extLst>
              <a:ext uri="{FF2B5EF4-FFF2-40B4-BE49-F238E27FC236}">
                <a16:creationId xmlns:a16="http://schemas.microsoft.com/office/drawing/2014/main" id="{17A2BE99-68C8-E6DD-7BEC-987B243B8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3622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5" name="Picture 7">
            <a:extLst>
              <a:ext uri="{FF2B5EF4-FFF2-40B4-BE49-F238E27FC236}">
                <a16:creationId xmlns:a16="http://schemas.microsoft.com/office/drawing/2014/main" id="{FD2E65B5-0F12-DAD9-B371-F946B3B3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2312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3748704-22C8-F484-7848-F9B6735EA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FD2040A-7806-4889-C313-B6E181BD9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Volcanoes are the result of hot spots within the crust or mantle of the earth.</a:t>
            </a:r>
          </a:p>
          <a:p>
            <a:r>
              <a:rPr lang="en-US" altLang="en-US" sz="2800"/>
              <a:t>The hot, liquid rock will break through weak spots in the surface and form volcanoes or flood basalts.</a:t>
            </a:r>
          </a:p>
          <a:p>
            <a:r>
              <a:rPr lang="en-US" altLang="en-US" sz="2800"/>
              <a:t>Many volcanoes do not release lava, instead they spit ash and small bits of lava called lapilli.</a:t>
            </a:r>
          </a:p>
          <a:p>
            <a:r>
              <a:rPr lang="en-US" altLang="en-US" sz="2800"/>
              <a:t>Some eruptions are quiet with very fluid (low viscosity) lava flows while others are explosive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9B15539-DC12-AA08-D6F7-A194C485D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Plate Boundaries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15B18974-7B30-112B-08D6-9CF656A902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/>
              <a:t>Convergent – plates move toward one another</a:t>
            </a:r>
          </a:p>
          <a:p>
            <a:pPr>
              <a:lnSpc>
                <a:spcPct val="90000"/>
              </a:lnSpc>
            </a:pPr>
            <a:endParaRPr lang="en-US" altLang="en-US" sz="3600"/>
          </a:p>
          <a:p>
            <a:pPr>
              <a:lnSpc>
                <a:spcPct val="90000"/>
              </a:lnSpc>
            </a:pPr>
            <a:r>
              <a:rPr lang="en-US" altLang="en-US" sz="3600"/>
              <a:t>Divergent – plates move away from each other</a:t>
            </a:r>
          </a:p>
          <a:p>
            <a:pPr>
              <a:lnSpc>
                <a:spcPct val="90000"/>
              </a:lnSpc>
            </a:pPr>
            <a:endParaRPr lang="en-US" altLang="en-US" sz="3600"/>
          </a:p>
          <a:p>
            <a:pPr>
              <a:lnSpc>
                <a:spcPct val="90000"/>
              </a:lnSpc>
            </a:pPr>
            <a:r>
              <a:rPr lang="en-US" altLang="en-US" sz="3600"/>
              <a:t>Transform – plate moves sideways from each other</a:t>
            </a:r>
          </a:p>
          <a:p>
            <a:pPr>
              <a:lnSpc>
                <a:spcPct val="90000"/>
              </a:lnSpc>
            </a:pPr>
            <a:endParaRPr lang="en-US" altLang="en-US" sz="3600"/>
          </a:p>
          <a:p>
            <a:pPr>
              <a:lnSpc>
                <a:spcPct val="90000"/>
              </a:lnSpc>
            </a:pPr>
            <a:endParaRPr lang="en-US" altLang="en-US" sz="3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9CA714E-40E2-3B06-6621-A2E29941A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Plate Boundaries</a:t>
            </a:r>
          </a:p>
        </p:txBody>
      </p:sp>
      <p:pic>
        <p:nvPicPr>
          <p:cNvPr id="70661" name="Picture 5">
            <a:extLst>
              <a:ext uri="{FF2B5EF4-FFF2-40B4-BE49-F238E27FC236}">
                <a16:creationId xmlns:a16="http://schemas.microsoft.com/office/drawing/2014/main" id="{CEFFB018-77BF-3AEF-1311-012E71C8A05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412875"/>
            <a:ext cx="5943600" cy="544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A0E3AE5-3A29-94EC-33C2-E7CA2FB04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Plate Boundaries</a:t>
            </a:r>
          </a:p>
        </p:txBody>
      </p:sp>
      <p:pic>
        <p:nvPicPr>
          <p:cNvPr id="74757" name="Picture 5">
            <a:extLst>
              <a:ext uri="{FF2B5EF4-FFF2-40B4-BE49-F238E27FC236}">
                <a16:creationId xmlns:a16="http://schemas.microsoft.com/office/drawing/2014/main" id="{150F8A7C-7CE7-682C-2AFA-24858AEF2F3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890713"/>
            <a:ext cx="8534400" cy="3943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29DF48E-8D74-809E-945B-937DB3CF5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Convergent Plates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AA6EA812-4EBD-43F0-EBF2-31B2A34F108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295400"/>
            <a:ext cx="6629400" cy="537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9642326-48EC-8F62-19E4-5A13AE495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Convergent Plates</a:t>
            </a:r>
          </a:p>
        </p:txBody>
      </p:sp>
      <p:pic>
        <p:nvPicPr>
          <p:cNvPr id="65541" name="Picture 5">
            <a:extLst>
              <a:ext uri="{FF2B5EF4-FFF2-40B4-BE49-F238E27FC236}">
                <a16:creationId xmlns:a16="http://schemas.microsoft.com/office/drawing/2014/main" id="{737588F8-3139-E9B3-2136-695305AFA6C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41438"/>
            <a:ext cx="6781800" cy="5516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D9DFE39-7161-CBAA-2E6E-94297DE1D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Convergent Plates</a:t>
            </a:r>
          </a:p>
        </p:txBody>
      </p:sp>
      <p:pic>
        <p:nvPicPr>
          <p:cNvPr id="66565" name="Picture 5">
            <a:extLst>
              <a:ext uri="{FF2B5EF4-FFF2-40B4-BE49-F238E27FC236}">
                <a16:creationId xmlns:a16="http://schemas.microsoft.com/office/drawing/2014/main" id="{F0EE7015-45C3-B5E1-C854-352E1B7B05C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28775"/>
            <a:ext cx="8001000" cy="4598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84A16F5-FB39-163B-4E29-CACEAFD7E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Convergent Plates</a:t>
            </a:r>
          </a:p>
        </p:txBody>
      </p:sp>
      <p:pic>
        <p:nvPicPr>
          <p:cNvPr id="68617" name="Picture 9">
            <a:extLst>
              <a:ext uri="{FF2B5EF4-FFF2-40B4-BE49-F238E27FC236}">
                <a16:creationId xmlns:a16="http://schemas.microsoft.com/office/drawing/2014/main" id="{A684A2F6-A092-B6B2-405B-2BEB3FEF834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18520" r="30653" b="34338"/>
          <a:stretch>
            <a:fillRect/>
          </a:stretch>
        </p:blipFill>
        <p:spPr>
          <a:xfrm>
            <a:off x="1143000" y="1371600"/>
            <a:ext cx="7086600" cy="508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8" name="AutoShape 10">
            <a:extLst>
              <a:ext uri="{FF2B5EF4-FFF2-40B4-BE49-F238E27FC236}">
                <a16:creationId xmlns:a16="http://schemas.microsoft.com/office/drawing/2014/main" id="{C8CA7499-BD18-9EF0-3A38-ED08F0D38852}"/>
              </a:ext>
            </a:extLst>
          </p:cNvPr>
          <p:cNvSpPr>
            <a:spLocks noChangeArrowheads="1"/>
          </p:cNvSpPr>
          <p:nvPr/>
        </p:nvSpPr>
        <p:spPr bwMode="auto">
          <a:xfrm rot="-2003763">
            <a:off x="4419600" y="3276600"/>
            <a:ext cx="1600200" cy="392113"/>
          </a:xfrm>
          <a:prstGeom prst="leftArrow">
            <a:avLst>
              <a:gd name="adj1" fmla="val 50000"/>
              <a:gd name="adj2" fmla="val 1020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8619" name="Text Box 11">
            <a:extLst>
              <a:ext uri="{FF2B5EF4-FFF2-40B4-BE49-F238E27FC236}">
                <a16:creationId xmlns:a16="http://schemas.microsoft.com/office/drawing/2014/main" id="{E78DF803-501D-C69D-A429-48E7CFE05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24000"/>
            <a:ext cx="3744913" cy="822325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CC0000"/>
                </a:solidFill>
              </a:rPr>
              <a:t>The only subduction zone </a:t>
            </a:r>
          </a:p>
          <a:p>
            <a:r>
              <a:rPr lang="en-US" altLang="en-US" sz="2400">
                <a:solidFill>
                  <a:srgbClr val="CC0000"/>
                </a:solidFill>
              </a:rPr>
              <a:t>in the Atlantic</a:t>
            </a:r>
          </a:p>
        </p:txBody>
      </p:sp>
      <p:sp>
        <p:nvSpPr>
          <p:cNvPr id="68620" name="AutoShape 12">
            <a:extLst>
              <a:ext uri="{FF2B5EF4-FFF2-40B4-BE49-F238E27FC236}">
                <a16:creationId xmlns:a16="http://schemas.microsoft.com/office/drawing/2014/main" id="{496EF744-1664-58CC-8D1C-D7834B18E16D}"/>
              </a:ext>
            </a:extLst>
          </p:cNvPr>
          <p:cNvSpPr>
            <a:spLocks noChangeArrowheads="1"/>
          </p:cNvSpPr>
          <p:nvPr/>
        </p:nvSpPr>
        <p:spPr bwMode="auto">
          <a:xfrm rot="-4177517">
            <a:off x="3663157" y="2890043"/>
            <a:ext cx="1600200" cy="392113"/>
          </a:xfrm>
          <a:prstGeom prst="leftArrow">
            <a:avLst>
              <a:gd name="adj1" fmla="val 50000"/>
              <a:gd name="adj2" fmla="val 1020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4D2B176-9B12-1FF5-8438-C65C4CF68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Convergent Plates</a:t>
            </a:r>
          </a:p>
        </p:txBody>
      </p:sp>
      <p:pic>
        <p:nvPicPr>
          <p:cNvPr id="69637" name="Picture 5">
            <a:extLst>
              <a:ext uri="{FF2B5EF4-FFF2-40B4-BE49-F238E27FC236}">
                <a16:creationId xmlns:a16="http://schemas.microsoft.com/office/drawing/2014/main" id="{AA555B40-2D04-B88D-D880-6CF6B516967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8305800" cy="5286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8" name="AutoShape 6">
            <a:extLst>
              <a:ext uri="{FF2B5EF4-FFF2-40B4-BE49-F238E27FC236}">
                <a16:creationId xmlns:a16="http://schemas.microsoft.com/office/drawing/2014/main" id="{6B588110-AF02-F809-60C4-16A06E94F38A}"/>
              </a:ext>
            </a:extLst>
          </p:cNvPr>
          <p:cNvSpPr>
            <a:spLocks noChangeArrowheads="1"/>
          </p:cNvSpPr>
          <p:nvPr/>
        </p:nvSpPr>
        <p:spPr bwMode="auto">
          <a:xfrm rot="10024155">
            <a:off x="5578475" y="3883025"/>
            <a:ext cx="976313" cy="333375"/>
          </a:xfrm>
          <a:prstGeom prst="rightArrow">
            <a:avLst>
              <a:gd name="adj1" fmla="val 50000"/>
              <a:gd name="adj2" fmla="val 732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639" name="AutoShape 7">
            <a:extLst>
              <a:ext uri="{FF2B5EF4-FFF2-40B4-BE49-F238E27FC236}">
                <a16:creationId xmlns:a16="http://schemas.microsoft.com/office/drawing/2014/main" id="{8CDF8355-A062-BC02-02DB-ABE99A3F668D}"/>
              </a:ext>
            </a:extLst>
          </p:cNvPr>
          <p:cNvSpPr>
            <a:spLocks noChangeArrowheads="1"/>
          </p:cNvSpPr>
          <p:nvPr/>
        </p:nvSpPr>
        <p:spPr bwMode="auto">
          <a:xfrm rot="10024155">
            <a:off x="4267200" y="3581400"/>
            <a:ext cx="976313" cy="333375"/>
          </a:xfrm>
          <a:prstGeom prst="rightArrow">
            <a:avLst>
              <a:gd name="adj1" fmla="val 50000"/>
              <a:gd name="adj2" fmla="val 732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640" name="AutoShape 8">
            <a:extLst>
              <a:ext uri="{FF2B5EF4-FFF2-40B4-BE49-F238E27FC236}">
                <a16:creationId xmlns:a16="http://schemas.microsoft.com/office/drawing/2014/main" id="{7FF73C47-1538-1C7E-5520-B9B65782831E}"/>
              </a:ext>
            </a:extLst>
          </p:cNvPr>
          <p:cNvSpPr>
            <a:spLocks noChangeArrowheads="1"/>
          </p:cNvSpPr>
          <p:nvPr/>
        </p:nvSpPr>
        <p:spPr bwMode="auto">
          <a:xfrm rot="11821017">
            <a:off x="5715000" y="2286000"/>
            <a:ext cx="976313" cy="333375"/>
          </a:xfrm>
          <a:prstGeom prst="rightArrow">
            <a:avLst>
              <a:gd name="adj1" fmla="val 50000"/>
              <a:gd name="adj2" fmla="val 732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9641" name="Text Box 9">
            <a:extLst>
              <a:ext uri="{FF2B5EF4-FFF2-40B4-BE49-F238E27FC236}">
                <a16:creationId xmlns:a16="http://schemas.microsoft.com/office/drawing/2014/main" id="{57E89F5B-9B79-FD75-0359-98BEAD5C3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6132513"/>
            <a:ext cx="443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Black arrows show subduction zones and </a:t>
            </a:r>
          </a:p>
          <a:p>
            <a:r>
              <a:rPr lang="en-US" altLang="en-US"/>
              <a:t>the direction of plate movement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9DAD1ABA-E574-39C1-60A8-A999AEAD2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Convergent Plates</a:t>
            </a:r>
          </a:p>
        </p:txBody>
      </p:sp>
      <p:pic>
        <p:nvPicPr>
          <p:cNvPr id="71685" name="Picture 5">
            <a:extLst>
              <a:ext uri="{FF2B5EF4-FFF2-40B4-BE49-F238E27FC236}">
                <a16:creationId xmlns:a16="http://schemas.microsoft.com/office/drawing/2014/main" id="{3CEFF676-A51C-F070-A032-0DA76F7622C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r="12936" b="12451"/>
          <a:stretch>
            <a:fillRect/>
          </a:stretch>
        </p:blipFill>
        <p:spPr>
          <a:xfrm>
            <a:off x="2146300" y="1371600"/>
            <a:ext cx="4872038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6" name="Text Box 6">
            <a:extLst>
              <a:ext uri="{FF2B5EF4-FFF2-40B4-BE49-F238E27FC236}">
                <a16:creationId xmlns:a16="http://schemas.microsoft.com/office/drawing/2014/main" id="{F3184924-3F7B-DBB7-65D7-CDF0CA9BE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00"/>
            <a:ext cx="2647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Looking at the depth</a:t>
            </a:r>
          </a:p>
          <a:p>
            <a:r>
              <a:rPr lang="en-US" altLang="en-US"/>
              <a:t>of earthquakes shows</a:t>
            </a:r>
          </a:p>
          <a:p>
            <a:r>
              <a:rPr lang="en-US" altLang="en-US"/>
              <a:t>that angle that the </a:t>
            </a:r>
          </a:p>
          <a:p>
            <a:r>
              <a:rPr lang="en-US" altLang="en-US"/>
              <a:t>plate is being subducted</a:t>
            </a:r>
          </a:p>
        </p:txBody>
      </p:sp>
      <p:sp>
        <p:nvSpPr>
          <p:cNvPr id="71688" name="Line 8">
            <a:extLst>
              <a:ext uri="{FF2B5EF4-FFF2-40B4-BE49-F238E27FC236}">
                <a16:creationId xmlns:a16="http://schemas.microsoft.com/office/drawing/2014/main" id="{882035E6-E132-A967-A715-9D88D71E9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105400"/>
            <a:ext cx="1676400" cy="685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905DB0D3-3505-6011-BCFF-511D2E43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Divergent Plates</a:t>
            </a:r>
          </a:p>
        </p:txBody>
      </p:sp>
      <p:pic>
        <p:nvPicPr>
          <p:cNvPr id="77829" name="Picture 5">
            <a:extLst>
              <a:ext uri="{FF2B5EF4-FFF2-40B4-BE49-F238E27FC236}">
                <a16:creationId xmlns:a16="http://schemas.microsoft.com/office/drawing/2014/main" id="{9AC22648-373C-96DD-92E2-3E733D641D81}"/>
              </a:ext>
            </a:extLst>
          </p:cNvPr>
          <p:cNvPicPr>
            <a:picLocks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90638"/>
            <a:ext cx="7010400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5791346-D2C0-CD70-7CB4-1BB0BB231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45A56CAA-3690-0ED1-F594-DAE20099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55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D204D17-2213-6F4A-B691-2558128B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84625"/>
            <a:ext cx="4343400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C63BE806-CF1D-A36C-4B23-EFB81264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905000"/>
            <a:ext cx="2846387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96ECDA3-DF71-9363-5FA1-413BA4A9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200400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ECD28400-2D66-8128-9DF7-394F69E0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191000"/>
            <a:ext cx="11334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Quiet </a:t>
            </a:r>
          </a:p>
          <a:p>
            <a:r>
              <a:rPr lang="en-US" altLang="en-US" sz="2800"/>
              <a:t>lava </a:t>
            </a:r>
          </a:p>
          <a:p>
            <a:r>
              <a:rPr lang="en-US" altLang="en-US" sz="2800"/>
              <a:t>flows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BA70D5B-3618-07C5-8915-7EFFC609D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Divergent Plates</a:t>
            </a:r>
          </a:p>
        </p:txBody>
      </p:sp>
      <p:pic>
        <p:nvPicPr>
          <p:cNvPr id="72711" name="Picture 7">
            <a:extLst>
              <a:ext uri="{FF2B5EF4-FFF2-40B4-BE49-F238E27FC236}">
                <a16:creationId xmlns:a16="http://schemas.microsoft.com/office/drawing/2014/main" id="{ABEBC4C1-0C91-AB24-D3D7-60733665D42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66838"/>
            <a:ext cx="8686800" cy="4992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2" name="AutoShape 8">
            <a:extLst>
              <a:ext uri="{FF2B5EF4-FFF2-40B4-BE49-F238E27FC236}">
                <a16:creationId xmlns:a16="http://schemas.microsoft.com/office/drawing/2014/main" id="{A94A68B4-9FBD-B6F8-C563-39328CEA5255}"/>
              </a:ext>
            </a:extLst>
          </p:cNvPr>
          <p:cNvSpPr>
            <a:spLocks noChangeArrowheads="1"/>
          </p:cNvSpPr>
          <p:nvPr/>
        </p:nvSpPr>
        <p:spPr bwMode="auto">
          <a:xfrm rot="1141536">
            <a:off x="2590800" y="38862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713" name="AutoShape 9">
            <a:extLst>
              <a:ext uri="{FF2B5EF4-FFF2-40B4-BE49-F238E27FC236}">
                <a16:creationId xmlns:a16="http://schemas.microsoft.com/office/drawing/2014/main" id="{51F573A0-995B-D144-AD6E-4FA2832D59F7}"/>
              </a:ext>
            </a:extLst>
          </p:cNvPr>
          <p:cNvSpPr>
            <a:spLocks noChangeArrowheads="1"/>
          </p:cNvSpPr>
          <p:nvPr/>
        </p:nvSpPr>
        <p:spPr bwMode="auto">
          <a:xfrm rot="1141536">
            <a:off x="4648200" y="41910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714" name="AutoShape 10">
            <a:extLst>
              <a:ext uri="{FF2B5EF4-FFF2-40B4-BE49-F238E27FC236}">
                <a16:creationId xmlns:a16="http://schemas.microsoft.com/office/drawing/2014/main" id="{09307BB1-2ADC-C264-EC3D-B1A2AAD31AC8}"/>
              </a:ext>
            </a:extLst>
          </p:cNvPr>
          <p:cNvSpPr>
            <a:spLocks noChangeArrowheads="1"/>
          </p:cNvSpPr>
          <p:nvPr/>
        </p:nvSpPr>
        <p:spPr bwMode="auto">
          <a:xfrm rot="1141536">
            <a:off x="6477000" y="3962400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22358BE-E112-1DB2-BE80-F6E021777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Divergent Plates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2F6E8B8F-5EEB-2022-B6A7-5A0756AE933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41438"/>
            <a:ext cx="8229600" cy="5237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235F962-4F8F-293A-1B24-2F8A01B9A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Divergent Plates</a:t>
            </a:r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B04D6BA7-5FB9-0C49-EAF0-F7F8B261C1D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t="29675" r="37962" b="51410"/>
          <a:stretch>
            <a:fillRect/>
          </a:stretch>
        </p:blipFill>
        <p:spPr>
          <a:xfrm>
            <a:off x="990600" y="1905000"/>
            <a:ext cx="7010400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7" name="AutoShape 7">
            <a:extLst>
              <a:ext uri="{FF2B5EF4-FFF2-40B4-BE49-F238E27FC236}">
                <a16:creationId xmlns:a16="http://schemas.microsoft.com/office/drawing/2014/main" id="{32E5CADB-6BF4-A4C2-3C43-69D5D7895595}"/>
              </a:ext>
            </a:extLst>
          </p:cNvPr>
          <p:cNvSpPr>
            <a:spLocks noChangeArrowheads="1"/>
          </p:cNvSpPr>
          <p:nvPr/>
        </p:nvSpPr>
        <p:spPr bwMode="auto">
          <a:xfrm rot="11492359">
            <a:off x="2895600" y="3886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6808" name="AutoShape 8">
            <a:extLst>
              <a:ext uri="{FF2B5EF4-FFF2-40B4-BE49-F238E27FC236}">
                <a16:creationId xmlns:a16="http://schemas.microsoft.com/office/drawing/2014/main" id="{D9A35492-03DC-439A-DDFA-BFF435C22736}"/>
              </a:ext>
            </a:extLst>
          </p:cNvPr>
          <p:cNvSpPr>
            <a:spLocks noChangeArrowheads="1"/>
          </p:cNvSpPr>
          <p:nvPr/>
        </p:nvSpPr>
        <p:spPr bwMode="auto">
          <a:xfrm rot="477677">
            <a:off x="4724400" y="4267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F33E3B5-F1EC-1342-27FD-CE04344DF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Transform Plates</a:t>
            </a:r>
          </a:p>
        </p:txBody>
      </p:sp>
      <p:pic>
        <p:nvPicPr>
          <p:cNvPr id="78853" name="Picture 5">
            <a:extLst>
              <a:ext uri="{FF2B5EF4-FFF2-40B4-BE49-F238E27FC236}">
                <a16:creationId xmlns:a16="http://schemas.microsoft.com/office/drawing/2014/main" id="{9B99841C-B69C-4CC6-0F59-9BCB2E60559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2"/>
          <a:stretch>
            <a:fillRect/>
          </a:stretch>
        </p:blipFill>
        <p:spPr>
          <a:xfrm>
            <a:off x="2133600" y="1295400"/>
            <a:ext cx="5842000" cy="520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33F68B0-4A6C-B673-A659-B188102F8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Transform Plates</a:t>
            </a:r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6050A00E-E4BB-45B3-7669-A5083AF7E11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95400"/>
            <a:ext cx="5348288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6" name="Text Box 6">
            <a:extLst>
              <a:ext uri="{FF2B5EF4-FFF2-40B4-BE49-F238E27FC236}">
                <a16:creationId xmlns:a16="http://schemas.microsoft.com/office/drawing/2014/main" id="{448FE8B6-3952-A0F3-6F59-B59FE733D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4400"/>
            <a:ext cx="203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San Andreas </a:t>
            </a:r>
          </a:p>
          <a:p>
            <a:pPr algn="ctr"/>
            <a:r>
              <a:rPr lang="en-US" altLang="en-US" sz="2400"/>
              <a:t>Fault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05937877-60A8-2F71-43BF-65973F5A7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Mid-Plate Hotspots</a:t>
            </a:r>
          </a:p>
        </p:txBody>
      </p:sp>
      <p:pic>
        <p:nvPicPr>
          <p:cNvPr id="82951" name="Picture 7">
            <a:extLst>
              <a:ext uri="{FF2B5EF4-FFF2-40B4-BE49-F238E27FC236}">
                <a16:creationId xmlns:a16="http://schemas.microsoft.com/office/drawing/2014/main" id="{7FC47764-5747-3F1B-7D84-BEE412504B0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74788"/>
            <a:ext cx="6705600" cy="538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60044C0-BD20-623E-DF83-FEBF80C3A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Mid-Plate Hotspots</a:t>
            </a:r>
          </a:p>
        </p:txBody>
      </p:sp>
      <p:pic>
        <p:nvPicPr>
          <p:cNvPr id="83971" name="Picture 3">
            <a:extLst>
              <a:ext uri="{FF2B5EF4-FFF2-40B4-BE49-F238E27FC236}">
                <a16:creationId xmlns:a16="http://schemas.microsoft.com/office/drawing/2014/main" id="{680B221D-02B6-945B-A6B8-D0927C6D81A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0" y="1633538"/>
            <a:ext cx="60325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F97BF4EA-37FF-22EE-FC90-60ABACC08C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Mid-Plate Hotspots</a:t>
            </a:r>
          </a:p>
        </p:txBody>
      </p:sp>
      <p:pic>
        <p:nvPicPr>
          <p:cNvPr id="84997" name="Picture 5">
            <a:extLst>
              <a:ext uri="{FF2B5EF4-FFF2-40B4-BE49-F238E27FC236}">
                <a16:creationId xmlns:a16="http://schemas.microsoft.com/office/drawing/2014/main" id="{8153FE89-1DFC-6131-EE62-457EF5ABD82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339850"/>
            <a:ext cx="6553200" cy="551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8DC995A9-91A9-2624-313A-822D33529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Mid-Plate Hotspots</a:t>
            </a:r>
          </a:p>
        </p:txBody>
      </p:sp>
      <p:pic>
        <p:nvPicPr>
          <p:cNvPr id="95237" name="Picture 5">
            <a:extLst>
              <a:ext uri="{FF2B5EF4-FFF2-40B4-BE49-F238E27FC236}">
                <a16:creationId xmlns:a16="http://schemas.microsoft.com/office/drawing/2014/main" id="{3CA0C302-4806-3A52-8DE6-F250C8ABD14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7401"/>
          <a:stretch>
            <a:fillRect/>
          </a:stretch>
        </p:blipFill>
        <p:spPr>
          <a:xfrm>
            <a:off x="1600200" y="1331913"/>
            <a:ext cx="5867400" cy="5370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55E0E9FE-BF0C-F858-9696-F09893E58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5400">
                <a:solidFill>
                  <a:srgbClr val="CC0000"/>
                </a:solidFill>
              </a:rPr>
              <a:t>Why do the Plates Move?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id="{5A9CCEE4-5610-E0E1-B6FA-40D166C4BC5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371600"/>
            <a:ext cx="6477000" cy="529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DE0E701-0529-04A1-3A44-8990D34AFC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BAE5B0F6-2241-F705-9FE0-D9F73791EB7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68500"/>
            <a:ext cx="9144000" cy="378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10412CA0-087B-3815-9BE4-BDEE8BE0A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19800"/>
            <a:ext cx="594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Mt. St. Helen before the explosive eruption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DCC6682-8985-A314-6A35-E01E15FAB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5400">
                <a:solidFill>
                  <a:srgbClr val="CC0000"/>
                </a:solidFill>
              </a:rPr>
              <a:t>Why do the Plates Move?</a:t>
            </a:r>
          </a:p>
        </p:txBody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B0F91A3B-2AD8-105F-04E1-C8102EB49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No single idea explains everything but we can identify several forces that contribute to the movement of the plates.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Slab pull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The sinking of the cooled dense oceanic plates pulls on the rest of the plate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Ridge rises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The material deposited on the top of the ridge slides downs from the rise pushing on the plate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Convection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Movement within the mantle could be part of the driving force behind the motion of the plates.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D770F859-51C0-A0E0-C5FC-5DBDC5990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The Big Picture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id="{D6524EDC-BEA7-A717-FCC9-199B06EC7BE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81125"/>
            <a:ext cx="8686800" cy="5145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BEB7D99-3F28-5219-D7D5-92264FDAC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Pangea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7983E55-CB6F-FD77-D95F-7BE2BC253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/>
              <a:t>What is Pangaea? </a:t>
            </a:r>
          </a:p>
          <a:p>
            <a:r>
              <a:rPr lang="en-US" altLang="en-US" sz="2000"/>
              <a:t>Pangaea was a super continent at one time.</a:t>
            </a:r>
          </a:p>
          <a:p>
            <a:r>
              <a:rPr lang="en-US" altLang="en-US" sz="2000"/>
              <a:t>Scientists use the similarity of rock types and fossil types that date to the same age to support their theory that the continents were connected to form a super continent.</a:t>
            </a:r>
          </a:p>
          <a:p>
            <a:r>
              <a:rPr lang="en-US" altLang="en-US" sz="2000"/>
              <a:t>The map below give just one example of areas on different continents that show the same fossils and rock types.</a:t>
            </a: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7441A6DE-9CCB-E295-8BAA-D2D413781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6629400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F01F7F5D-B4CE-A53F-67FE-22A66C914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Pangea</a:t>
            </a: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A35682D2-9166-8545-FB4B-FD820B75E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295400"/>
            <a:ext cx="3762375" cy="55626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31D38E5-5D1A-08C1-650B-F5E68B5AA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Pangea</a:t>
            </a: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381C7EF7-DBB9-2537-1012-7383E92C6B0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52575"/>
            <a:ext cx="8686800" cy="4619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39FC4984-EFE8-B545-31ED-58999A60D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Pangea</a:t>
            </a:r>
          </a:p>
        </p:txBody>
      </p:sp>
      <p:pic>
        <p:nvPicPr>
          <p:cNvPr id="87049" name="Picture 9">
            <a:extLst>
              <a:ext uri="{FF2B5EF4-FFF2-40B4-BE49-F238E27FC236}">
                <a16:creationId xmlns:a16="http://schemas.microsoft.com/office/drawing/2014/main" id="{F124089B-BE98-40F0-A24D-7506C03737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371600"/>
            <a:ext cx="4398963" cy="5486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0" name="Text Box 10">
            <a:extLst>
              <a:ext uri="{FF2B5EF4-FFF2-40B4-BE49-F238E27FC236}">
                <a16:creationId xmlns:a16="http://schemas.microsoft.com/office/drawing/2014/main" id="{9427A9A0-5477-371F-F639-1A62DB6C8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9400"/>
            <a:ext cx="25733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The break up</a:t>
            </a:r>
          </a:p>
          <a:p>
            <a:r>
              <a:rPr lang="en-US" altLang="en-US" sz="3200"/>
              <a:t> of Pangea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8162EEA-9896-632E-8A0D-070B57361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Where are we going?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A93429A7-4BFE-0CE5-F01E-9B8DF90E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6475"/>
            <a:ext cx="934243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/>
              <a:t>We appear to be headed for another </a:t>
            </a:r>
          </a:p>
          <a:p>
            <a:pPr algn="ctr"/>
            <a:r>
              <a:rPr lang="en-US" altLang="en-US" sz="3200"/>
              <a:t>super continent as North America, </a:t>
            </a:r>
          </a:p>
          <a:p>
            <a:pPr algn="ctr"/>
            <a:r>
              <a:rPr lang="en-US" altLang="en-US" sz="3200"/>
              <a:t>South America, Asia and Australia converge in the </a:t>
            </a:r>
          </a:p>
          <a:p>
            <a:pPr algn="ctr"/>
            <a:r>
              <a:rPr lang="en-US" altLang="en-US" sz="3200"/>
              <a:t>ever shrinking Pacific Ocean</a:t>
            </a:r>
          </a:p>
        </p:txBody>
      </p:sp>
      <p:pic>
        <p:nvPicPr>
          <p:cNvPr id="113669" name="Picture 5">
            <a:extLst>
              <a:ext uri="{FF2B5EF4-FFF2-40B4-BE49-F238E27FC236}">
                <a16:creationId xmlns:a16="http://schemas.microsoft.com/office/drawing/2014/main" id="{5E3A44DB-8F07-DDFE-F4B5-F5B622E1383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95400"/>
            <a:ext cx="5791200" cy="343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>
            <a:extLst>
              <a:ext uri="{FF2B5EF4-FFF2-40B4-BE49-F238E27FC236}">
                <a16:creationId xmlns:a16="http://schemas.microsoft.com/office/drawing/2014/main" id="{10A5BCC3-1BED-2B50-A160-07922CF3C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052513"/>
            <a:ext cx="79200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>
                <a:cs typeface="Arial" panose="020B0604020202020204" pitchFamily="34" charset="0"/>
              </a:rPr>
              <a:t>This powerpoint was kindly donated to </a:t>
            </a:r>
            <a:r>
              <a:rPr lang="en-GB" altLang="en-US" sz="2400">
                <a:cs typeface="Arial" panose="020B0604020202020204" pitchFamily="34" charset="0"/>
                <a:hlinkClick r:id="rId3"/>
              </a:rPr>
              <a:t>www.worldofteaching.com</a:t>
            </a:r>
            <a:endParaRPr lang="en-GB" altLang="en-US" sz="2400">
              <a:cs typeface="Arial" panose="020B0604020202020204" pitchFamily="34" charset="0"/>
            </a:endParaRPr>
          </a:p>
          <a:p>
            <a:endParaRPr lang="en-GB" altLang="en-US" sz="2400">
              <a:cs typeface="Arial" panose="020B0604020202020204" pitchFamily="34" charset="0"/>
            </a:endParaRPr>
          </a:p>
          <a:p>
            <a:endParaRPr lang="en-GB" altLang="en-US" sz="2400">
              <a:cs typeface="Arial" panose="020B0604020202020204" pitchFamily="34" charset="0"/>
            </a:endParaRPr>
          </a:p>
          <a:p>
            <a:endParaRPr lang="en-GB" altLang="en-US" sz="2400">
              <a:cs typeface="Arial" panose="020B0604020202020204" pitchFamily="34" charset="0"/>
            </a:endParaRPr>
          </a:p>
          <a:p>
            <a:endParaRPr lang="en-GB" altLang="en-US" sz="2400">
              <a:cs typeface="Arial" panose="020B0604020202020204" pitchFamily="34" charset="0"/>
            </a:endParaRPr>
          </a:p>
          <a:p>
            <a:r>
              <a:rPr lang="en-GB" altLang="en-US" sz="2400">
                <a:cs typeface="Arial" panose="020B0604020202020204" pitchFamily="34" charset="0"/>
                <a:hlinkClick r:id="rId3"/>
              </a:rPr>
              <a:t>http://www.worldofteaching.com</a:t>
            </a:r>
            <a:r>
              <a:rPr lang="en-GB" altLang="en-US" sz="2400">
                <a:cs typeface="Arial" panose="020B0604020202020204" pitchFamily="34" charset="0"/>
              </a:rPr>
              <a:t> is home to over a thousand powerpoints submitted by teachers. This is a completely free site and requires no registration. Please visit and I hope it will help in your teaching.</a:t>
            </a:r>
            <a:endParaRPr lang="en-US" altLang="en-US" sz="2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099BB17-8EBC-B0CF-CE30-6A934F323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980B9706-699C-D037-55E6-B11370A0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86125"/>
            <a:ext cx="80772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3CE9398-6AD7-0398-B087-067F46FC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7720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CC28E648-D295-D2B3-33B7-4965B30D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2258" r="49057"/>
          <a:stretch>
            <a:fillRect/>
          </a:stretch>
        </p:blipFill>
        <p:spPr bwMode="auto">
          <a:xfrm>
            <a:off x="2362200" y="2514600"/>
            <a:ext cx="4038600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32847E7D-02E4-6DBE-7ABA-DF46EC6790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altLang="en-US" sz="6000">
                <a:solidFill>
                  <a:srgbClr val="CC0000"/>
                </a:solidFill>
              </a:rPr>
              <a:t>Volcanoes</a:t>
            </a:r>
          </a:p>
        </p:txBody>
      </p:sp>
      <p:pic>
        <p:nvPicPr>
          <p:cNvPr id="104453" name="Picture 5">
            <a:extLst>
              <a:ext uri="{FF2B5EF4-FFF2-40B4-BE49-F238E27FC236}">
                <a16:creationId xmlns:a16="http://schemas.microsoft.com/office/drawing/2014/main" id="{E4C7F88C-C05B-A218-ACC0-FC784B134DE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8" t="3902" r="1100" b="2487"/>
          <a:stretch>
            <a:fillRect/>
          </a:stretch>
        </p:blipFill>
        <p:spPr>
          <a:xfrm>
            <a:off x="2667000" y="2895600"/>
            <a:ext cx="37338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6" name="Picture 8">
            <a:extLst>
              <a:ext uri="{FF2B5EF4-FFF2-40B4-BE49-F238E27FC236}">
                <a16:creationId xmlns:a16="http://schemas.microsoft.com/office/drawing/2014/main" id="{485615AC-7C23-EEA2-C83D-C74FAF40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3999" r="49057" b="4266"/>
          <a:stretch>
            <a:fillRect/>
          </a:stretch>
        </p:blipFill>
        <p:spPr bwMode="auto">
          <a:xfrm>
            <a:off x="2667000" y="2667000"/>
            <a:ext cx="4038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1DD5BBBD-47E9-08AD-692D-9203F9F9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33" r="1888" b="4266"/>
          <a:stretch>
            <a:fillRect/>
          </a:stretch>
        </p:blipFill>
        <p:spPr bwMode="auto">
          <a:xfrm>
            <a:off x="2895600" y="2590800"/>
            <a:ext cx="3886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7" name="Text Box 9">
            <a:extLst>
              <a:ext uri="{FF2B5EF4-FFF2-40B4-BE49-F238E27FC236}">
                <a16:creationId xmlns:a16="http://schemas.microsoft.com/office/drawing/2014/main" id="{2925EF74-7D3A-B751-6B5F-9BFAF95A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00200"/>
            <a:ext cx="4303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Time lapse of the eruption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1011</Words>
  <Application>Microsoft Office PowerPoint</Application>
  <PresentationFormat>On-screen Show (4:3)</PresentationFormat>
  <Paragraphs>260</Paragraphs>
  <Slides>77</Slides>
  <Notes>77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Default Design</vt:lpstr>
      <vt:lpstr>Video Clip</vt:lpstr>
      <vt:lpstr>Plate Tectonics</vt:lpstr>
      <vt:lpstr>How do we know anything about the Earth</vt:lpstr>
      <vt:lpstr>Interior</vt:lpstr>
      <vt:lpstr>Interior</vt:lpstr>
      <vt:lpstr>Volcanoes</vt:lpstr>
      <vt:lpstr>Volcanoes</vt:lpstr>
      <vt:lpstr>Volcanoes</vt:lpstr>
      <vt:lpstr>Volcanoes</vt:lpstr>
      <vt:lpstr>Volcanoes</vt:lpstr>
      <vt:lpstr>Volcanoes</vt:lpstr>
      <vt:lpstr>Volcanoes</vt:lpstr>
      <vt:lpstr>Volcanoes</vt:lpstr>
      <vt:lpstr>Volcanoes</vt:lpstr>
      <vt:lpstr>Volcanoes</vt:lpstr>
      <vt:lpstr>Flood basalts</vt:lpstr>
      <vt:lpstr>Volcanoes</vt:lpstr>
      <vt:lpstr>Flood basalts</vt:lpstr>
      <vt:lpstr>Volcano locations</vt:lpstr>
      <vt:lpstr>Earthquakes</vt:lpstr>
      <vt:lpstr>Earthquakes</vt:lpstr>
      <vt:lpstr>Earthquakes</vt:lpstr>
      <vt:lpstr>Earthquakes</vt:lpstr>
      <vt:lpstr>Earthquakes</vt:lpstr>
      <vt:lpstr>PowerPoint Presentation</vt:lpstr>
      <vt:lpstr>Earthquakes</vt:lpstr>
      <vt:lpstr>Earthquakes</vt:lpstr>
      <vt:lpstr>Earthquakes</vt:lpstr>
      <vt:lpstr>Earthquakes</vt:lpstr>
      <vt:lpstr>Earthquakes</vt:lpstr>
      <vt:lpstr>Earthquakes</vt:lpstr>
      <vt:lpstr>Earthquakes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Tectonic Plates</vt:lpstr>
      <vt:lpstr>Composition vs. Motion</vt:lpstr>
      <vt:lpstr>Based on Composition</vt:lpstr>
      <vt:lpstr>Based on Motion</vt:lpstr>
      <vt:lpstr>Plate Types</vt:lpstr>
      <vt:lpstr>Plate Boundaries</vt:lpstr>
      <vt:lpstr>Plate Boundaries</vt:lpstr>
      <vt:lpstr>Plate Boundaries</vt:lpstr>
      <vt:lpstr>Convergent Plates</vt:lpstr>
      <vt:lpstr>Convergent Plates</vt:lpstr>
      <vt:lpstr>Convergent Plates</vt:lpstr>
      <vt:lpstr>Convergent Plates</vt:lpstr>
      <vt:lpstr>Convergent Plates</vt:lpstr>
      <vt:lpstr>Convergent Plates</vt:lpstr>
      <vt:lpstr>Divergent Plates</vt:lpstr>
      <vt:lpstr>Divergent Plates</vt:lpstr>
      <vt:lpstr>Divergent Plates</vt:lpstr>
      <vt:lpstr>Divergent Plates</vt:lpstr>
      <vt:lpstr>Transform Plates</vt:lpstr>
      <vt:lpstr>Transform Plates</vt:lpstr>
      <vt:lpstr>Mid-Plate Hotspots</vt:lpstr>
      <vt:lpstr>Mid-Plate Hotspots</vt:lpstr>
      <vt:lpstr>Mid-Plate Hotspots</vt:lpstr>
      <vt:lpstr>Mid-Plate Hotspots</vt:lpstr>
      <vt:lpstr>Why do the Plates Move?</vt:lpstr>
      <vt:lpstr>Why do the Plates Move?</vt:lpstr>
      <vt:lpstr>The Big Picture</vt:lpstr>
      <vt:lpstr>Pangea</vt:lpstr>
      <vt:lpstr>Pangea</vt:lpstr>
      <vt:lpstr>Pangea</vt:lpstr>
      <vt:lpstr>Pangea</vt:lpstr>
      <vt:lpstr>Where are we going?</vt:lpstr>
      <vt:lpstr>PowerPoint Presentation</vt:lpstr>
    </vt:vector>
  </TitlesOfParts>
  <Company>Chicago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Shane Crone</dc:creator>
  <cp:lastModifiedBy>Nayan GRIFFITHS</cp:lastModifiedBy>
  <cp:revision>15</cp:revision>
  <dcterms:created xsi:type="dcterms:W3CDTF">2005-12-14T01:42:07Z</dcterms:created>
  <dcterms:modified xsi:type="dcterms:W3CDTF">2023-06-05T15:59:47Z</dcterms:modified>
</cp:coreProperties>
</file>